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65" r:id="rId3"/>
    <p:sldId id="271" r:id="rId4"/>
    <p:sldId id="268" r:id="rId5"/>
    <p:sldId id="270" r:id="rId6"/>
    <p:sldId id="279" r:id="rId7"/>
    <p:sldId id="280" r:id="rId8"/>
    <p:sldId id="281" r:id="rId9"/>
    <p:sldId id="282" r:id="rId10"/>
    <p:sldId id="285" r:id="rId11"/>
    <p:sldId id="283" r:id="rId12"/>
    <p:sldId id="28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zi" initials="I" lastIdx="1" clrIdx="0">
    <p:extLst>
      <p:ext uri="{19B8F6BF-5375-455C-9EA6-DF929625EA0E}">
        <p15:presenceInfo xmlns:p15="http://schemas.microsoft.com/office/powerpoint/2012/main" userId="Iz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F9DDE"/>
    <a:srgbClr val="878184"/>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80" autoAdjust="0"/>
    <p:restoredTop sz="45681" autoAdjust="0"/>
  </p:normalViewPr>
  <p:slideViewPr>
    <p:cSldViewPr snapToGrid="0">
      <p:cViewPr varScale="1">
        <p:scale>
          <a:sx n="30" d="100"/>
          <a:sy n="30" d="100"/>
        </p:scale>
        <p:origin x="2004"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P:\Shared%20drives\Operational%20Team\Board%20Presentation\5%20year%20stat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Sheet2!$B$3</c:f>
              <c:strCache>
                <c:ptCount val="1"/>
                <c:pt idx="0">
                  <c:v>New members</c:v>
                </c:pt>
              </c:strCache>
            </c:strRef>
          </c:tx>
          <c:spPr>
            <a:solidFill>
              <a:schemeClr val="accent1"/>
            </a:solidFill>
            <a:ln>
              <a:noFill/>
            </a:ln>
            <a:effectLst/>
          </c:spPr>
          <c:invertIfNegative val="0"/>
          <c:dLbls>
            <c:dLbl>
              <c:idx val="6"/>
              <c:layout>
                <c:manualLayout>
                  <c:x val="-6.1956750285514428E-3"/>
                  <c:y val="3.2269801970134931E-3"/>
                </c:manualLayout>
              </c:layout>
              <c:tx>
                <c:rich>
                  <a:bodyPr/>
                  <a:lstStyle/>
                  <a:p>
                    <a:r>
                      <a:rPr lang="en-US" sz="2000" dirty="0" smtClean="0"/>
                      <a:t> 308  </a:t>
                    </a:r>
                  </a:p>
                  <a:p>
                    <a:r>
                      <a:rPr lang="en-US" sz="2000" dirty="0" smtClean="0"/>
                      <a:t>so far</a:t>
                    </a:r>
                    <a:endParaRPr lang="en-US" sz="2000"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A117-4F1C-9CA8-AB14BEE71AAD}"/>
                </c:ext>
              </c:extLst>
            </c:dLbl>
            <c:spPr>
              <a:noFill/>
              <a:ln>
                <a:noFill/>
              </a:ln>
              <a:effectLst/>
            </c:spPr>
            <c:txPr>
              <a:bodyPr rot="0" spcFirstLastPara="1" vertOverflow="ellipsis" vert="horz" wrap="square" anchor="ctr" anchorCtr="1"/>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Sheet2!$A$4:$A$10</c:f>
              <c:strCache>
                <c:ptCount val="7"/>
                <c:pt idx="0">
                  <c:v>2015-16</c:v>
                </c:pt>
                <c:pt idx="1">
                  <c:v>2016-17</c:v>
                </c:pt>
                <c:pt idx="2">
                  <c:v>2017-18</c:v>
                </c:pt>
                <c:pt idx="3">
                  <c:v>2018-19</c:v>
                </c:pt>
                <c:pt idx="4">
                  <c:v>2019-20</c:v>
                </c:pt>
                <c:pt idx="5">
                  <c:v>2020-21</c:v>
                </c:pt>
                <c:pt idx="6">
                  <c:v>2021-22 </c:v>
                </c:pt>
              </c:strCache>
            </c:strRef>
          </c:cat>
          <c:val>
            <c:numRef>
              <c:f>Sheet2!$B$4:$B$10</c:f>
              <c:numCache>
                <c:formatCode>_-* #,##0_-;\-* #,##0_-;_-* "-"??_-;_-@_-</c:formatCode>
                <c:ptCount val="7"/>
                <c:pt idx="0">
                  <c:v>331</c:v>
                </c:pt>
                <c:pt idx="1">
                  <c:v>306</c:v>
                </c:pt>
                <c:pt idx="2">
                  <c:v>558</c:v>
                </c:pt>
                <c:pt idx="3">
                  <c:v>640</c:v>
                </c:pt>
                <c:pt idx="4">
                  <c:v>1130</c:v>
                </c:pt>
                <c:pt idx="5">
                  <c:v>780</c:v>
                </c:pt>
                <c:pt idx="6">
                  <c:v>308</c:v>
                </c:pt>
              </c:numCache>
            </c:numRef>
          </c:val>
          <c:extLst>
            <c:ext xmlns:c16="http://schemas.microsoft.com/office/drawing/2014/chart" uri="{C3380CC4-5D6E-409C-BE32-E72D297353CC}">
              <c16:uniqueId val="{00000000-A117-4F1C-9CA8-AB14BEE71AAD}"/>
            </c:ext>
          </c:extLst>
        </c:ser>
        <c:dLbls>
          <c:dLblPos val="outEnd"/>
          <c:showLegendKey val="0"/>
          <c:showVal val="1"/>
          <c:showCatName val="0"/>
          <c:showSerName val="0"/>
          <c:showPercent val="0"/>
          <c:showBubbleSize val="0"/>
        </c:dLbls>
        <c:gapWidth val="219"/>
        <c:overlap val="-27"/>
        <c:axId val="328792720"/>
        <c:axId val="328793048"/>
      </c:barChart>
      <c:catAx>
        <c:axId val="328792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328793048"/>
        <c:crosses val="autoZero"/>
        <c:auto val="1"/>
        <c:lblAlgn val="ctr"/>
        <c:lblOffset val="100"/>
        <c:noMultiLvlLbl val="0"/>
      </c:catAx>
      <c:valAx>
        <c:axId val="328793048"/>
        <c:scaling>
          <c:orientation val="minMax"/>
        </c:scaling>
        <c:delete val="0"/>
        <c:axPos val="l"/>
        <c:majorGridlines>
          <c:spPr>
            <a:ln w="9525" cap="flat" cmpd="sng" algn="ctr">
              <a:solidFill>
                <a:schemeClr val="tx1">
                  <a:lumMod val="15000"/>
                  <a:lumOff val="85000"/>
                </a:schemeClr>
              </a:solidFill>
              <a:round/>
            </a:ln>
            <a:effectLst/>
          </c:spPr>
        </c:majorGridlines>
        <c:numFmt formatCode="_-* #,##0_-;\-*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328792720"/>
        <c:crosses val="autoZero"/>
        <c:crossBetween val="between"/>
      </c:valAx>
      <c:spPr>
        <a:noFill/>
        <a:ln>
          <a:noFill/>
        </a:ln>
        <a:effectLst/>
      </c:spPr>
    </c:plotArea>
    <c:plotVisOnly val="1"/>
    <c:dispBlanksAs val="gap"/>
    <c:showDLblsOverMax val="0"/>
  </c:chart>
  <c:spPr>
    <a:solidFill>
      <a:schemeClr val="bg1"/>
    </a:solidFill>
    <a:ln w="28575">
      <a:noFill/>
    </a:ln>
    <a:effectLst/>
  </c:spPr>
  <c:txPr>
    <a:bodyPr/>
    <a:lstStyle/>
    <a:p>
      <a:pPr>
        <a:defRPr sz="2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8004EF-F7AB-4167-8D84-8C19BA5A2600}" type="doc">
      <dgm:prSet loTypeId="urn:microsoft.com/office/officeart/2005/8/layout/radial5" loCatId="cycle" qsTypeId="urn:microsoft.com/office/officeart/2005/8/quickstyle/simple1" qsCatId="simple" csTypeId="urn:microsoft.com/office/officeart/2005/8/colors/colorful1" csCatId="colorful" phldr="1"/>
      <dgm:spPr/>
      <dgm:t>
        <a:bodyPr/>
        <a:lstStyle/>
        <a:p>
          <a:endParaRPr lang="en-US"/>
        </a:p>
      </dgm:t>
    </dgm:pt>
    <dgm:pt modelId="{3AE9098F-868E-468A-9822-0CB0170D7989}">
      <dgm:prSet phldrT="[Text]" custT="1"/>
      <dgm:spPr>
        <a:solidFill>
          <a:schemeClr val="accent1">
            <a:lumMod val="60000"/>
            <a:lumOff val="40000"/>
          </a:schemeClr>
        </a:solidFill>
      </dgm:spPr>
      <dgm:t>
        <a:bodyPr/>
        <a:lstStyle/>
        <a:p>
          <a:r>
            <a:rPr lang="en-US" sz="2000" b="0" dirty="0" smtClean="0">
              <a:solidFill>
                <a:schemeClr val="tx1"/>
              </a:solidFill>
            </a:rPr>
            <a:t>Population Matters Fundraising</a:t>
          </a:r>
          <a:endParaRPr lang="en-US" sz="2000" b="0" dirty="0">
            <a:solidFill>
              <a:schemeClr val="tx1"/>
            </a:solidFill>
          </a:endParaRPr>
        </a:p>
      </dgm:t>
    </dgm:pt>
    <dgm:pt modelId="{C1FFAFB6-C571-489C-AC14-0C43F9213147}" type="parTrans" cxnId="{4EAC9B77-A15D-4467-A5BE-04DE0FD1D2BD}">
      <dgm:prSet/>
      <dgm:spPr/>
      <dgm:t>
        <a:bodyPr/>
        <a:lstStyle/>
        <a:p>
          <a:endParaRPr lang="en-US" sz="1800"/>
        </a:p>
      </dgm:t>
    </dgm:pt>
    <dgm:pt modelId="{AFE99A7E-72EA-4F8D-BCD9-F93B3C08BBFF}" type="sibTrans" cxnId="{4EAC9B77-A15D-4467-A5BE-04DE0FD1D2BD}">
      <dgm:prSet/>
      <dgm:spPr/>
      <dgm:t>
        <a:bodyPr/>
        <a:lstStyle/>
        <a:p>
          <a:endParaRPr lang="en-US" sz="1800"/>
        </a:p>
      </dgm:t>
    </dgm:pt>
    <dgm:pt modelId="{621EC36E-DD24-40DC-A889-ED1E5AD3CD77}">
      <dgm:prSet phldrT="[Text]" custT="1"/>
      <dgm:spPr>
        <a:solidFill>
          <a:srgbClr val="00B0F0"/>
        </a:solidFill>
      </dgm:spPr>
      <dgm:t>
        <a:bodyPr/>
        <a:lstStyle/>
        <a:p>
          <a:r>
            <a:rPr lang="en-US" sz="1400" dirty="0" smtClean="0"/>
            <a:t>1. Members (regular donors)</a:t>
          </a:r>
          <a:endParaRPr lang="en-US" sz="1400" dirty="0"/>
        </a:p>
      </dgm:t>
    </dgm:pt>
    <dgm:pt modelId="{2D8DC46F-9AD9-4FB1-B25B-D123776E3E4D}" type="parTrans" cxnId="{9AC9B88F-5C2C-4A03-80E7-90003A308D45}">
      <dgm:prSet custT="1"/>
      <dgm:spPr/>
      <dgm:t>
        <a:bodyPr/>
        <a:lstStyle/>
        <a:p>
          <a:endParaRPr lang="en-US" sz="900"/>
        </a:p>
      </dgm:t>
    </dgm:pt>
    <dgm:pt modelId="{183F732A-483A-404E-9ED6-27DC98EABB2F}" type="sibTrans" cxnId="{9AC9B88F-5C2C-4A03-80E7-90003A308D45}">
      <dgm:prSet/>
      <dgm:spPr/>
      <dgm:t>
        <a:bodyPr/>
        <a:lstStyle/>
        <a:p>
          <a:endParaRPr lang="en-US" sz="1800"/>
        </a:p>
      </dgm:t>
    </dgm:pt>
    <dgm:pt modelId="{4416AA37-9C6B-401F-9A81-CCFD68235411}">
      <dgm:prSet phldrT="[Text]" custT="1"/>
      <dgm:spPr>
        <a:solidFill>
          <a:schemeClr val="accent2"/>
        </a:solidFill>
      </dgm:spPr>
      <dgm:t>
        <a:bodyPr/>
        <a:lstStyle/>
        <a:p>
          <a:r>
            <a:rPr lang="en-US" sz="1400" dirty="0" smtClean="0"/>
            <a:t>3. Legacies</a:t>
          </a:r>
          <a:endParaRPr lang="en-US" sz="1400" dirty="0"/>
        </a:p>
      </dgm:t>
    </dgm:pt>
    <dgm:pt modelId="{1B65CCF1-4334-410E-95E8-25702C488524}" type="parTrans" cxnId="{AB29B9A6-7325-421F-9F07-4BD14517F7F9}">
      <dgm:prSet custT="1"/>
      <dgm:spPr/>
      <dgm:t>
        <a:bodyPr/>
        <a:lstStyle/>
        <a:p>
          <a:endParaRPr lang="en-US" sz="900"/>
        </a:p>
      </dgm:t>
    </dgm:pt>
    <dgm:pt modelId="{308F7596-4423-45ED-A3A7-995C5A49204B}" type="sibTrans" cxnId="{AB29B9A6-7325-421F-9F07-4BD14517F7F9}">
      <dgm:prSet/>
      <dgm:spPr/>
      <dgm:t>
        <a:bodyPr/>
        <a:lstStyle/>
        <a:p>
          <a:endParaRPr lang="en-US" sz="1800"/>
        </a:p>
      </dgm:t>
    </dgm:pt>
    <dgm:pt modelId="{8CD4021B-A7ED-48A6-929B-4E1B40F8433F}">
      <dgm:prSet phldrT="[Text]" custT="1"/>
      <dgm:spPr>
        <a:solidFill>
          <a:srgbClr val="00B050"/>
        </a:solidFill>
      </dgm:spPr>
      <dgm:t>
        <a:bodyPr/>
        <a:lstStyle/>
        <a:p>
          <a:r>
            <a:rPr lang="en-US" sz="1400" dirty="0" smtClean="0"/>
            <a:t>4. Major donors </a:t>
          </a:r>
          <a:endParaRPr lang="en-US" sz="1400" dirty="0"/>
        </a:p>
      </dgm:t>
    </dgm:pt>
    <dgm:pt modelId="{266E9C53-A079-4584-8148-735C5AE884F0}" type="parTrans" cxnId="{E567AB3C-AD4E-4978-921E-1BFE7E5C3022}">
      <dgm:prSet custT="1"/>
      <dgm:spPr/>
      <dgm:t>
        <a:bodyPr/>
        <a:lstStyle/>
        <a:p>
          <a:endParaRPr lang="en-US" sz="900"/>
        </a:p>
      </dgm:t>
    </dgm:pt>
    <dgm:pt modelId="{22627B20-497A-4AFF-A459-873B5E5B49BA}" type="sibTrans" cxnId="{E567AB3C-AD4E-4978-921E-1BFE7E5C3022}">
      <dgm:prSet/>
      <dgm:spPr/>
      <dgm:t>
        <a:bodyPr/>
        <a:lstStyle/>
        <a:p>
          <a:endParaRPr lang="en-US" sz="1800"/>
        </a:p>
      </dgm:t>
    </dgm:pt>
    <dgm:pt modelId="{2625BDF2-BC55-4B66-ABDE-6AC9411FD006}">
      <dgm:prSet phldrT="[Text]" custT="1"/>
      <dgm:spPr>
        <a:solidFill>
          <a:srgbClr val="FF0000"/>
        </a:solidFill>
      </dgm:spPr>
      <dgm:t>
        <a:bodyPr/>
        <a:lstStyle/>
        <a:p>
          <a:r>
            <a:rPr lang="en-US" sz="1400" dirty="0" smtClean="0"/>
            <a:t>2. Cash Appeals</a:t>
          </a:r>
        </a:p>
      </dgm:t>
    </dgm:pt>
    <dgm:pt modelId="{79C44D76-38B2-4A19-86E1-8C6FF53952AC}" type="parTrans" cxnId="{E00E2F20-1B6A-4DB3-9A71-5F1ABB790158}">
      <dgm:prSet custT="1"/>
      <dgm:spPr/>
      <dgm:t>
        <a:bodyPr/>
        <a:lstStyle/>
        <a:p>
          <a:endParaRPr lang="en-US" sz="900"/>
        </a:p>
      </dgm:t>
    </dgm:pt>
    <dgm:pt modelId="{12EA63FD-AD1E-4D8D-9A56-9764DB0F5461}" type="sibTrans" cxnId="{E00E2F20-1B6A-4DB3-9A71-5F1ABB790158}">
      <dgm:prSet/>
      <dgm:spPr/>
      <dgm:t>
        <a:bodyPr/>
        <a:lstStyle/>
        <a:p>
          <a:endParaRPr lang="en-US" sz="1800"/>
        </a:p>
      </dgm:t>
    </dgm:pt>
    <dgm:pt modelId="{6B8E541B-A898-49E8-BFC8-C1CC2850BBB5}">
      <dgm:prSet custT="1"/>
      <dgm:spPr>
        <a:solidFill>
          <a:schemeClr val="accent4">
            <a:lumMod val="75000"/>
          </a:schemeClr>
        </a:solidFill>
      </dgm:spPr>
      <dgm:t>
        <a:bodyPr/>
        <a:lstStyle/>
        <a:p>
          <a:r>
            <a:rPr lang="en-US" sz="1400" dirty="0" smtClean="0"/>
            <a:t>5. Community Fundraising</a:t>
          </a:r>
          <a:endParaRPr lang="en-US" sz="1400" dirty="0"/>
        </a:p>
      </dgm:t>
    </dgm:pt>
    <dgm:pt modelId="{367D82B5-2473-40A3-B839-EF05D547C226}" type="parTrans" cxnId="{7F6B9FE9-D4F1-4065-BA67-0C26C93358C1}">
      <dgm:prSet custT="1"/>
      <dgm:spPr/>
      <dgm:t>
        <a:bodyPr/>
        <a:lstStyle/>
        <a:p>
          <a:endParaRPr lang="en-US" sz="900"/>
        </a:p>
      </dgm:t>
    </dgm:pt>
    <dgm:pt modelId="{FEFED143-8A51-4E8F-BF2B-60975792FF09}" type="sibTrans" cxnId="{7F6B9FE9-D4F1-4065-BA67-0C26C93358C1}">
      <dgm:prSet/>
      <dgm:spPr/>
      <dgm:t>
        <a:bodyPr/>
        <a:lstStyle/>
        <a:p>
          <a:endParaRPr lang="en-US" sz="1800"/>
        </a:p>
      </dgm:t>
    </dgm:pt>
    <dgm:pt modelId="{38D4A1A3-0B07-4F24-B980-096726121BE4}">
      <dgm:prSet custT="1"/>
      <dgm:spPr>
        <a:solidFill>
          <a:srgbClr val="7030A0"/>
        </a:solidFill>
      </dgm:spPr>
      <dgm:t>
        <a:bodyPr/>
        <a:lstStyle/>
        <a:p>
          <a:r>
            <a:rPr lang="en-US" sz="1400" dirty="0" smtClean="0"/>
            <a:t>6. Trusts and Foundations</a:t>
          </a:r>
          <a:endParaRPr lang="en-US" sz="1400" dirty="0"/>
        </a:p>
      </dgm:t>
    </dgm:pt>
    <dgm:pt modelId="{8FC846AA-A5FA-4A7D-84AE-E519B1E6839C}" type="parTrans" cxnId="{4726DDA7-7AF6-443D-AADD-C35C355628A4}">
      <dgm:prSet custT="1"/>
      <dgm:spPr/>
      <dgm:t>
        <a:bodyPr/>
        <a:lstStyle/>
        <a:p>
          <a:endParaRPr lang="en-US" sz="900"/>
        </a:p>
      </dgm:t>
    </dgm:pt>
    <dgm:pt modelId="{8E8A1125-1977-4968-8FC7-476380C471AA}" type="sibTrans" cxnId="{4726DDA7-7AF6-443D-AADD-C35C355628A4}">
      <dgm:prSet/>
      <dgm:spPr/>
      <dgm:t>
        <a:bodyPr/>
        <a:lstStyle/>
        <a:p>
          <a:endParaRPr lang="en-US" sz="1800"/>
        </a:p>
      </dgm:t>
    </dgm:pt>
    <dgm:pt modelId="{0C503CE4-8398-443A-B21D-CA59B958AEBF}" type="pres">
      <dgm:prSet presAssocID="{C58004EF-F7AB-4167-8D84-8C19BA5A2600}" presName="Name0" presStyleCnt="0">
        <dgm:presLayoutVars>
          <dgm:chMax val="1"/>
          <dgm:dir/>
          <dgm:animLvl val="ctr"/>
          <dgm:resizeHandles val="exact"/>
        </dgm:presLayoutVars>
      </dgm:prSet>
      <dgm:spPr/>
      <dgm:t>
        <a:bodyPr/>
        <a:lstStyle/>
        <a:p>
          <a:endParaRPr lang="en-US"/>
        </a:p>
      </dgm:t>
    </dgm:pt>
    <dgm:pt modelId="{1EEAC39C-36B9-4132-8499-852960C261EA}" type="pres">
      <dgm:prSet presAssocID="{3AE9098F-868E-468A-9822-0CB0170D7989}" presName="centerShape" presStyleLbl="node0" presStyleIdx="0" presStyleCnt="1" custScaleX="201822" custScaleY="191673"/>
      <dgm:spPr/>
      <dgm:t>
        <a:bodyPr/>
        <a:lstStyle/>
        <a:p>
          <a:endParaRPr lang="en-US"/>
        </a:p>
      </dgm:t>
    </dgm:pt>
    <dgm:pt modelId="{6CDE2C36-B9AA-450A-8068-9293DC4C4586}" type="pres">
      <dgm:prSet presAssocID="{2D8DC46F-9AD9-4FB1-B25B-D123776E3E4D}" presName="parTrans" presStyleLbl="sibTrans2D1" presStyleIdx="0" presStyleCnt="6"/>
      <dgm:spPr/>
      <dgm:t>
        <a:bodyPr/>
        <a:lstStyle/>
        <a:p>
          <a:endParaRPr lang="en-US"/>
        </a:p>
      </dgm:t>
    </dgm:pt>
    <dgm:pt modelId="{5F0AAB35-2DDD-4935-8016-71C51C8C4BDF}" type="pres">
      <dgm:prSet presAssocID="{2D8DC46F-9AD9-4FB1-B25B-D123776E3E4D}" presName="connectorText" presStyleLbl="sibTrans2D1" presStyleIdx="0" presStyleCnt="6"/>
      <dgm:spPr/>
      <dgm:t>
        <a:bodyPr/>
        <a:lstStyle/>
        <a:p>
          <a:endParaRPr lang="en-US"/>
        </a:p>
      </dgm:t>
    </dgm:pt>
    <dgm:pt modelId="{3219068F-7F7E-4BAD-9DE2-7358A8BD812B}" type="pres">
      <dgm:prSet presAssocID="{621EC36E-DD24-40DC-A889-ED1E5AD3CD77}" presName="node" presStyleLbl="node1" presStyleIdx="0" presStyleCnt="6" custScaleX="128921" custScaleY="129367" custRadScaleRad="100799" custRadScaleInc="1982">
        <dgm:presLayoutVars>
          <dgm:bulletEnabled val="1"/>
        </dgm:presLayoutVars>
      </dgm:prSet>
      <dgm:spPr/>
      <dgm:t>
        <a:bodyPr/>
        <a:lstStyle/>
        <a:p>
          <a:endParaRPr lang="en-US"/>
        </a:p>
      </dgm:t>
    </dgm:pt>
    <dgm:pt modelId="{4CE5CB3D-1B7E-467E-ABBD-C26E627CD0FF}" type="pres">
      <dgm:prSet presAssocID="{79C44D76-38B2-4A19-86E1-8C6FF53952AC}" presName="parTrans" presStyleLbl="sibTrans2D1" presStyleIdx="1" presStyleCnt="6"/>
      <dgm:spPr/>
      <dgm:t>
        <a:bodyPr/>
        <a:lstStyle/>
        <a:p>
          <a:endParaRPr lang="en-US"/>
        </a:p>
      </dgm:t>
    </dgm:pt>
    <dgm:pt modelId="{B2329380-35FE-4E10-9C07-E1295A0E9023}" type="pres">
      <dgm:prSet presAssocID="{79C44D76-38B2-4A19-86E1-8C6FF53952AC}" presName="connectorText" presStyleLbl="sibTrans2D1" presStyleIdx="1" presStyleCnt="6"/>
      <dgm:spPr/>
      <dgm:t>
        <a:bodyPr/>
        <a:lstStyle/>
        <a:p>
          <a:endParaRPr lang="en-US"/>
        </a:p>
      </dgm:t>
    </dgm:pt>
    <dgm:pt modelId="{EB65F951-D1B1-4151-A189-F752455A98F2}" type="pres">
      <dgm:prSet presAssocID="{2625BDF2-BC55-4B66-ABDE-6AC9411FD006}" presName="node" presStyleLbl="node1" presStyleIdx="1" presStyleCnt="6" custScaleX="128921" custScaleY="129367" custRadScaleRad="101303" custRadScaleInc="-309">
        <dgm:presLayoutVars>
          <dgm:bulletEnabled val="1"/>
        </dgm:presLayoutVars>
      </dgm:prSet>
      <dgm:spPr/>
      <dgm:t>
        <a:bodyPr/>
        <a:lstStyle/>
        <a:p>
          <a:endParaRPr lang="en-US"/>
        </a:p>
      </dgm:t>
    </dgm:pt>
    <dgm:pt modelId="{931917FF-32B3-41DD-A4B4-2A23699C6CB0}" type="pres">
      <dgm:prSet presAssocID="{367D82B5-2473-40A3-B839-EF05D547C226}" presName="parTrans" presStyleLbl="sibTrans2D1" presStyleIdx="2" presStyleCnt="6"/>
      <dgm:spPr/>
      <dgm:t>
        <a:bodyPr/>
        <a:lstStyle/>
        <a:p>
          <a:endParaRPr lang="en-US"/>
        </a:p>
      </dgm:t>
    </dgm:pt>
    <dgm:pt modelId="{053F72F0-C8F9-4741-A283-500D37EB97D8}" type="pres">
      <dgm:prSet presAssocID="{367D82B5-2473-40A3-B839-EF05D547C226}" presName="connectorText" presStyleLbl="sibTrans2D1" presStyleIdx="2" presStyleCnt="6"/>
      <dgm:spPr/>
      <dgm:t>
        <a:bodyPr/>
        <a:lstStyle/>
        <a:p>
          <a:endParaRPr lang="en-US"/>
        </a:p>
      </dgm:t>
    </dgm:pt>
    <dgm:pt modelId="{890D145B-FECF-4653-96DD-DF0B2EAD5004}" type="pres">
      <dgm:prSet presAssocID="{6B8E541B-A898-49E8-BFC8-C1CC2850BBB5}" presName="node" presStyleLbl="node1" presStyleIdx="2" presStyleCnt="6" custScaleX="128921" custScaleY="129367" custRadScaleRad="101290" custRadScaleInc="403898">
        <dgm:presLayoutVars>
          <dgm:bulletEnabled val="1"/>
        </dgm:presLayoutVars>
      </dgm:prSet>
      <dgm:spPr/>
      <dgm:t>
        <a:bodyPr/>
        <a:lstStyle/>
        <a:p>
          <a:endParaRPr lang="en-US"/>
        </a:p>
      </dgm:t>
    </dgm:pt>
    <dgm:pt modelId="{763D9593-41E4-4309-93AB-C651D7553ACC}" type="pres">
      <dgm:prSet presAssocID="{1B65CCF1-4334-410E-95E8-25702C488524}" presName="parTrans" presStyleLbl="sibTrans2D1" presStyleIdx="3" presStyleCnt="6"/>
      <dgm:spPr/>
      <dgm:t>
        <a:bodyPr/>
        <a:lstStyle/>
        <a:p>
          <a:endParaRPr lang="en-US"/>
        </a:p>
      </dgm:t>
    </dgm:pt>
    <dgm:pt modelId="{1D609AC4-2644-47C3-A076-F51D458752B1}" type="pres">
      <dgm:prSet presAssocID="{1B65CCF1-4334-410E-95E8-25702C488524}" presName="connectorText" presStyleLbl="sibTrans2D1" presStyleIdx="3" presStyleCnt="6"/>
      <dgm:spPr/>
      <dgm:t>
        <a:bodyPr/>
        <a:lstStyle/>
        <a:p>
          <a:endParaRPr lang="en-US"/>
        </a:p>
      </dgm:t>
    </dgm:pt>
    <dgm:pt modelId="{D4F4DFB0-92A2-4816-B803-7A0ED14F28AD}" type="pres">
      <dgm:prSet presAssocID="{4416AA37-9C6B-401F-9A81-CCFD68235411}" presName="node" presStyleLbl="node1" presStyleIdx="3" presStyleCnt="6" custScaleX="128921" custScaleY="129367" custRadScaleRad="98200" custRadScaleInc="-204852">
        <dgm:presLayoutVars>
          <dgm:bulletEnabled val="1"/>
        </dgm:presLayoutVars>
      </dgm:prSet>
      <dgm:spPr/>
      <dgm:t>
        <a:bodyPr/>
        <a:lstStyle/>
        <a:p>
          <a:endParaRPr lang="en-US"/>
        </a:p>
      </dgm:t>
    </dgm:pt>
    <dgm:pt modelId="{488B6380-245B-4CD9-B5E1-B6287F75FF58}" type="pres">
      <dgm:prSet presAssocID="{266E9C53-A079-4584-8148-735C5AE884F0}" presName="parTrans" presStyleLbl="sibTrans2D1" presStyleIdx="4" presStyleCnt="6"/>
      <dgm:spPr/>
      <dgm:t>
        <a:bodyPr/>
        <a:lstStyle/>
        <a:p>
          <a:endParaRPr lang="en-US"/>
        </a:p>
      </dgm:t>
    </dgm:pt>
    <dgm:pt modelId="{6E945CFE-D517-41ED-BB2F-1F98A292B333}" type="pres">
      <dgm:prSet presAssocID="{266E9C53-A079-4584-8148-735C5AE884F0}" presName="connectorText" presStyleLbl="sibTrans2D1" presStyleIdx="4" presStyleCnt="6"/>
      <dgm:spPr/>
      <dgm:t>
        <a:bodyPr/>
        <a:lstStyle/>
        <a:p>
          <a:endParaRPr lang="en-US"/>
        </a:p>
      </dgm:t>
    </dgm:pt>
    <dgm:pt modelId="{0724DC80-D53A-4B2D-B7AE-1EAF58928F6E}" type="pres">
      <dgm:prSet presAssocID="{8CD4021B-A7ED-48A6-929B-4E1B40F8433F}" presName="node" presStyleLbl="node1" presStyleIdx="4" presStyleCnt="6" custScaleX="128921" custScaleY="129367" custRadScaleRad="89674" custRadScaleInc="-198647">
        <dgm:presLayoutVars>
          <dgm:bulletEnabled val="1"/>
        </dgm:presLayoutVars>
      </dgm:prSet>
      <dgm:spPr/>
      <dgm:t>
        <a:bodyPr/>
        <a:lstStyle/>
        <a:p>
          <a:endParaRPr lang="en-US"/>
        </a:p>
      </dgm:t>
    </dgm:pt>
    <dgm:pt modelId="{043E200C-521D-4EFE-8352-10800D60BD23}" type="pres">
      <dgm:prSet presAssocID="{8FC846AA-A5FA-4A7D-84AE-E519B1E6839C}" presName="parTrans" presStyleLbl="sibTrans2D1" presStyleIdx="5" presStyleCnt="6"/>
      <dgm:spPr/>
      <dgm:t>
        <a:bodyPr/>
        <a:lstStyle/>
        <a:p>
          <a:endParaRPr lang="en-US"/>
        </a:p>
      </dgm:t>
    </dgm:pt>
    <dgm:pt modelId="{2B35D2E8-C63A-4BBD-91AE-7B992C755F0A}" type="pres">
      <dgm:prSet presAssocID="{8FC846AA-A5FA-4A7D-84AE-E519B1E6839C}" presName="connectorText" presStyleLbl="sibTrans2D1" presStyleIdx="5" presStyleCnt="6"/>
      <dgm:spPr/>
      <dgm:t>
        <a:bodyPr/>
        <a:lstStyle/>
        <a:p>
          <a:endParaRPr lang="en-US"/>
        </a:p>
      </dgm:t>
    </dgm:pt>
    <dgm:pt modelId="{98C932E1-68F5-4C76-B6D9-FB28F9D4C56C}" type="pres">
      <dgm:prSet presAssocID="{38D4A1A3-0B07-4F24-B980-096726121BE4}" presName="node" presStyleLbl="node1" presStyleIdx="5" presStyleCnt="6" custScaleX="139973" custScaleY="140458" custRadScaleRad="99498" custRadScaleInc="2323">
        <dgm:presLayoutVars>
          <dgm:bulletEnabled val="1"/>
        </dgm:presLayoutVars>
      </dgm:prSet>
      <dgm:spPr/>
      <dgm:t>
        <a:bodyPr/>
        <a:lstStyle/>
        <a:p>
          <a:endParaRPr lang="en-US"/>
        </a:p>
      </dgm:t>
    </dgm:pt>
  </dgm:ptLst>
  <dgm:cxnLst>
    <dgm:cxn modelId="{5D7A1AE3-2ABC-4E2C-B9AD-DDA8BCAD1BF4}" type="presOf" srcId="{C58004EF-F7AB-4167-8D84-8C19BA5A2600}" destId="{0C503CE4-8398-443A-B21D-CA59B958AEBF}" srcOrd="0" destOrd="0" presId="urn:microsoft.com/office/officeart/2005/8/layout/radial5"/>
    <dgm:cxn modelId="{39AE9F3F-F54B-4141-857B-9D9A13F66E0D}" type="presOf" srcId="{8CD4021B-A7ED-48A6-929B-4E1B40F8433F}" destId="{0724DC80-D53A-4B2D-B7AE-1EAF58928F6E}" srcOrd="0" destOrd="0" presId="urn:microsoft.com/office/officeart/2005/8/layout/radial5"/>
    <dgm:cxn modelId="{9296A18E-6985-4E3E-B34A-179FD09EA380}" type="presOf" srcId="{367D82B5-2473-40A3-B839-EF05D547C226}" destId="{931917FF-32B3-41DD-A4B4-2A23699C6CB0}" srcOrd="0" destOrd="0" presId="urn:microsoft.com/office/officeart/2005/8/layout/radial5"/>
    <dgm:cxn modelId="{235C6497-B788-4CF9-925D-877A4E01A60A}" type="presOf" srcId="{4416AA37-9C6B-401F-9A81-CCFD68235411}" destId="{D4F4DFB0-92A2-4816-B803-7A0ED14F28AD}" srcOrd="0" destOrd="0" presId="urn:microsoft.com/office/officeart/2005/8/layout/radial5"/>
    <dgm:cxn modelId="{907FC72F-0E8D-4890-BE1F-B202CC239B9A}" type="presOf" srcId="{6B8E541B-A898-49E8-BFC8-C1CC2850BBB5}" destId="{890D145B-FECF-4653-96DD-DF0B2EAD5004}" srcOrd="0" destOrd="0" presId="urn:microsoft.com/office/officeart/2005/8/layout/radial5"/>
    <dgm:cxn modelId="{8232FA2A-6EC6-4622-B221-F8DE8CAA4F16}" type="presOf" srcId="{1B65CCF1-4334-410E-95E8-25702C488524}" destId="{763D9593-41E4-4309-93AB-C651D7553ACC}" srcOrd="0" destOrd="0" presId="urn:microsoft.com/office/officeart/2005/8/layout/radial5"/>
    <dgm:cxn modelId="{E00E2F20-1B6A-4DB3-9A71-5F1ABB790158}" srcId="{3AE9098F-868E-468A-9822-0CB0170D7989}" destId="{2625BDF2-BC55-4B66-ABDE-6AC9411FD006}" srcOrd="1" destOrd="0" parTransId="{79C44D76-38B2-4A19-86E1-8C6FF53952AC}" sibTransId="{12EA63FD-AD1E-4D8D-9A56-9764DB0F5461}"/>
    <dgm:cxn modelId="{28C15937-8BED-4E10-8840-EFCA69ED5764}" type="presOf" srcId="{8FC846AA-A5FA-4A7D-84AE-E519B1E6839C}" destId="{2B35D2E8-C63A-4BBD-91AE-7B992C755F0A}" srcOrd="1" destOrd="0" presId="urn:microsoft.com/office/officeart/2005/8/layout/radial5"/>
    <dgm:cxn modelId="{4EAC9B77-A15D-4467-A5BE-04DE0FD1D2BD}" srcId="{C58004EF-F7AB-4167-8D84-8C19BA5A2600}" destId="{3AE9098F-868E-468A-9822-0CB0170D7989}" srcOrd="0" destOrd="0" parTransId="{C1FFAFB6-C571-489C-AC14-0C43F9213147}" sibTransId="{AFE99A7E-72EA-4F8D-BCD9-F93B3C08BBFF}"/>
    <dgm:cxn modelId="{AE820ACB-5608-441D-A125-FAB44F6A8BC4}" type="presOf" srcId="{3AE9098F-868E-468A-9822-0CB0170D7989}" destId="{1EEAC39C-36B9-4132-8499-852960C261EA}" srcOrd="0" destOrd="0" presId="urn:microsoft.com/office/officeart/2005/8/layout/radial5"/>
    <dgm:cxn modelId="{1C258E50-E483-4307-BECC-C168B026B0F1}" type="presOf" srcId="{1B65CCF1-4334-410E-95E8-25702C488524}" destId="{1D609AC4-2644-47C3-A076-F51D458752B1}" srcOrd="1" destOrd="0" presId="urn:microsoft.com/office/officeart/2005/8/layout/radial5"/>
    <dgm:cxn modelId="{070D3A9A-AE03-4C29-BD3A-A7DB449296C2}" type="presOf" srcId="{79C44D76-38B2-4A19-86E1-8C6FF53952AC}" destId="{4CE5CB3D-1B7E-467E-ABBD-C26E627CD0FF}" srcOrd="0" destOrd="0" presId="urn:microsoft.com/office/officeart/2005/8/layout/radial5"/>
    <dgm:cxn modelId="{B44E3DEA-E739-4ED4-A01E-49E3F7D3EECB}" type="presOf" srcId="{266E9C53-A079-4584-8148-735C5AE884F0}" destId="{488B6380-245B-4CD9-B5E1-B6287F75FF58}" srcOrd="0" destOrd="0" presId="urn:microsoft.com/office/officeart/2005/8/layout/radial5"/>
    <dgm:cxn modelId="{E2B29A9E-FC80-4F29-8E39-09658BDF86AD}" type="presOf" srcId="{367D82B5-2473-40A3-B839-EF05D547C226}" destId="{053F72F0-C8F9-4741-A283-500D37EB97D8}" srcOrd="1" destOrd="0" presId="urn:microsoft.com/office/officeart/2005/8/layout/radial5"/>
    <dgm:cxn modelId="{715BB1EA-CBEE-4236-BED6-8CBCFDA5D424}" type="presOf" srcId="{266E9C53-A079-4584-8148-735C5AE884F0}" destId="{6E945CFE-D517-41ED-BB2F-1F98A292B333}" srcOrd="1" destOrd="0" presId="urn:microsoft.com/office/officeart/2005/8/layout/radial5"/>
    <dgm:cxn modelId="{2BF8F195-ABC0-4634-8B9E-919475C93A03}" type="presOf" srcId="{2625BDF2-BC55-4B66-ABDE-6AC9411FD006}" destId="{EB65F951-D1B1-4151-A189-F752455A98F2}" srcOrd="0" destOrd="0" presId="urn:microsoft.com/office/officeart/2005/8/layout/radial5"/>
    <dgm:cxn modelId="{6C0A346F-9B86-4F79-AC5D-65B6BB5C6008}" type="presOf" srcId="{8FC846AA-A5FA-4A7D-84AE-E519B1E6839C}" destId="{043E200C-521D-4EFE-8352-10800D60BD23}" srcOrd="0" destOrd="0" presId="urn:microsoft.com/office/officeart/2005/8/layout/radial5"/>
    <dgm:cxn modelId="{93996C36-510E-4E89-A133-4EE54CF66512}" type="presOf" srcId="{621EC36E-DD24-40DC-A889-ED1E5AD3CD77}" destId="{3219068F-7F7E-4BAD-9DE2-7358A8BD812B}" srcOrd="0" destOrd="0" presId="urn:microsoft.com/office/officeart/2005/8/layout/radial5"/>
    <dgm:cxn modelId="{9AC9B88F-5C2C-4A03-80E7-90003A308D45}" srcId="{3AE9098F-868E-468A-9822-0CB0170D7989}" destId="{621EC36E-DD24-40DC-A889-ED1E5AD3CD77}" srcOrd="0" destOrd="0" parTransId="{2D8DC46F-9AD9-4FB1-B25B-D123776E3E4D}" sibTransId="{183F732A-483A-404E-9ED6-27DC98EABB2F}"/>
    <dgm:cxn modelId="{4D7B2C90-EB94-4D5B-9A5B-45F6A996D570}" type="presOf" srcId="{2D8DC46F-9AD9-4FB1-B25B-D123776E3E4D}" destId="{6CDE2C36-B9AA-450A-8068-9293DC4C4586}" srcOrd="0" destOrd="0" presId="urn:microsoft.com/office/officeart/2005/8/layout/radial5"/>
    <dgm:cxn modelId="{FDAE095C-9C3D-4B25-99CA-D4F4A4F8E7E4}" type="presOf" srcId="{79C44D76-38B2-4A19-86E1-8C6FF53952AC}" destId="{B2329380-35FE-4E10-9C07-E1295A0E9023}" srcOrd="1" destOrd="0" presId="urn:microsoft.com/office/officeart/2005/8/layout/radial5"/>
    <dgm:cxn modelId="{AB29B9A6-7325-421F-9F07-4BD14517F7F9}" srcId="{3AE9098F-868E-468A-9822-0CB0170D7989}" destId="{4416AA37-9C6B-401F-9A81-CCFD68235411}" srcOrd="3" destOrd="0" parTransId="{1B65CCF1-4334-410E-95E8-25702C488524}" sibTransId="{308F7596-4423-45ED-A3A7-995C5A49204B}"/>
    <dgm:cxn modelId="{4726DDA7-7AF6-443D-AADD-C35C355628A4}" srcId="{3AE9098F-868E-468A-9822-0CB0170D7989}" destId="{38D4A1A3-0B07-4F24-B980-096726121BE4}" srcOrd="5" destOrd="0" parTransId="{8FC846AA-A5FA-4A7D-84AE-E519B1E6839C}" sibTransId="{8E8A1125-1977-4968-8FC7-476380C471AA}"/>
    <dgm:cxn modelId="{E1D309BC-D5D8-404D-AC0E-133317884F28}" type="presOf" srcId="{2D8DC46F-9AD9-4FB1-B25B-D123776E3E4D}" destId="{5F0AAB35-2DDD-4935-8016-71C51C8C4BDF}" srcOrd="1" destOrd="0" presId="urn:microsoft.com/office/officeart/2005/8/layout/radial5"/>
    <dgm:cxn modelId="{E567AB3C-AD4E-4978-921E-1BFE7E5C3022}" srcId="{3AE9098F-868E-468A-9822-0CB0170D7989}" destId="{8CD4021B-A7ED-48A6-929B-4E1B40F8433F}" srcOrd="4" destOrd="0" parTransId="{266E9C53-A079-4584-8148-735C5AE884F0}" sibTransId="{22627B20-497A-4AFF-A459-873B5E5B49BA}"/>
    <dgm:cxn modelId="{7F6B9FE9-D4F1-4065-BA67-0C26C93358C1}" srcId="{3AE9098F-868E-468A-9822-0CB0170D7989}" destId="{6B8E541B-A898-49E8-BFC8-C1CC2850BBB5}" srcOrd="2" destOrd="0" parTransId="{367D82B5-2473-40A3-B839-EF05D547C226}" sibTransId="{FEFED143-8A51-4E8F-BF2B-60975792FF09}"/>
    <dgm:cxn modelId="{1CE6B2B8-2156-48AB-858C-57D6461AD374}" type="presOf" srcId="{38D4A1A3-0B07-4F24-B980-096726121BE4}" destId="{98C932E1-68F5-4C76-B6D9-FB28F9D4C56C}" srcOrd="0" destOrd="0" presId="urn:microsoft.com/office/officeart/2005/8/layout/radial5"/>
    <dgm:cxn modelId="{1B50CFB7-774D-47B4-8BF4-F0C8F36C40F1}" type="presParOf" srcId="{0C503CE4-8398-443A-B21D-CA59B958AEBF}" destId="{1EEAC39C-36B9-4132-8499-852960C261EA}" srcOrd="0" destOrd="0" presId="urn:microsoft.com/office/officeart/2005/8/layout/radial5"/>
    <dgm:cxn modelId="{19611F1D-F869-42BC-A3D1-BA2A876433C1}" type="presParOf" srcId="{0C503CE4-8398-443A-B21D-CA59B958AEBF}" destId="{6CDE2C36-B9AA-450A-8068-9293DC4C4586}" srcOrd="1" destOrd="0" presId="urn:microsoft.com/office/officeart/2005/8/layout/radial5"/>
    <dgm:cxn modelId="{10CA8B3F-1128-4790-8215-7553FD262D5B}" type="presParOf" srcId="{6CDE2C36-B9AA-450A-8068-9293DC4C4586}" destId="{5F0AAB35-2DDD-4935-8016-71C51C8C4BDF}" srcOrd="0" destOrd="0" presId="urn:microsoft.com/office/officeart/2005/8/layout/radial5"/>
    <dgm:cxn modelId="{C28CC038-BB74-41B3-887E-370D5E416437}" type="presParOf" srcId="{0C503CE4-8398-443A-B21D-CA59B958AEBF}" destId="{3219068F-7F7E-4BAD-9DE2-7358A8BD812B}" srcOrd="2" destOrd="0" presId="urn:microsoft.com/office/officeart/2005/8/layout/radial5"/>
    <dgm:cxn modelId="{698F7D8E-8EAC-474D-83ED-9331C52D70E2}" type="presParOf" srcId="{0C503CE4-8398-443A-B21D-CA59B958AEBF}" destId="{4CE5CB3D-1B7E-467E-ABBD-C26E627CD0FF}" srcOrd="3" destOrd="0" presId="urn:microsoft.com/office/officeart/2005/8/layout/radial5"/>
    <dgm:cxn modelId="{816F791F-0B63-459C-8C62-7B1091E33711}" type="presParOf" srcId="{4CE5CB3D-1B7E-467E-ABBD-C26E627CD0FF}" destId="{B2329380-35FE-4E10-9C07-E1295A0E9023}" srcOrd="0" destOrd="0" presId="urn:microsoft.com/office/officeart/2005/8/layout/radial5"/>
    <dgm:cxn modelId="{AD943E7C-9342-44AA-BFF5-613BE9597AC4}" type="presParOf" srcId="{0C503CE4-8398-443A-B21D-CA59B958AEBF}" destId="{EB65F951-D1B1-4151-A189-F752455A98F2}" srcOrd="4" destOrd="0" presId="urn:microsoft.com/office/officeart/2005/8/layout/radial5"/>
    <dgm:cxn modelId="{33BFB150-9EA6-43D4-9118-3A6E2A54701A}" type="presParOf" srcId="{0C503CE4-8398-443A-B21D-CA59B958AEBF}" destId="{931917FF-32B3-41DD-A4B4-2A23699C6CB0}" srcOrd="5" destOrd="0" presId="urn:microsoft.com/office/officeart/2005/8/layout/radial5"/>
    <dgm:cxn modelId="{B4FF4723-32A6-4DCC-ABA2-C5E0C8ADF1BE}" type="presParOf" srcId="{931917FF-32B3-41DD-A4B4-2A23699C6CB0}" destId="{053F72F0-C8F9-4741-A283-500D37EB97D8}" srcOrd="0" destOrd="0" presId="urn:microsoft.com/office/officeart/2005/8/layout/radial5"/>
    <dgm:cxn modelId="{5E54034C-E84C-44FD-82D7-41DDD7878653}" type="presParOf" srcId="{0C503CE4-8398-443A-B21D-CA59B958AEBF}" destId="{890D145B-FECF-4653-96DD-DF0B2EAD5004}" srcOrd="6" destOrd="0" presId="urn:microsoft.com/office/officeart/2005/8/layout/radial5"/>
    <dgm:cxn modelId="{FB03BDF4-8E34-477D-B843-D8C57DEC78D9}" type="presParOf" srcId="{0C503CE4-8398-443A-B21D-CA59B958AEBF}" destId="{763D9593-41E4-4309-93AB-C651D7553ACC}" srcOrd="7" destOrd="0" presId="urn:microsoft.com/office/officeart/2005/8/layout/radial5"/>
    <dgm:cxn modelId="{DDA185A6-256A-4D16-A3F5-53229DEBB302}" type="presParOf" srcId="{763D9593-41E4-4309-93AB-C651D7553ACC}" destId="{1D609AC4-2644-47C3-A076-F51D458752B1}" srcOrd="0" destOrd="0" presId="urn:microsoft.com/office/officeart/2005/8/layout/radial5"/>
    <dgm:cxn modelId="{990C1C2B-9A0F-4388-939C-5591F7D23204}" type="presParOf" srcId="{0C503CE4-8398-443A-B21D-CA59B958AEBF}" destId="{D4F4DFB0-92A2-4816-B803-7A0ED14F28AD}" srcOrd="8" destOrd="0" presId="urn:microsoft.com/office/officeart/2005/8/layout/radial5"/>
    <dgm:cxn modelId="{62628DAB-E4B9-4E58-9791-B3DA6769EBB8}" type="presParOf" srcId="{0C503CE4-8398-443A-B21D-CA59B958AEBF}" destId="{488B6380-245B-4CD9-B5E1-B6287F75FF58}" srcOrd="9" destOrd="0" presId="urn:microsoft.com/office/officeart/2005/8/layout/radial5"/>
    <dgm:cxn modelId="{5B4C9F51-A5E1-4503-AF59-6E463E048EA8}" type="presParOf" srcId="{488B6380-245B-4CD9-B5E1-B6287F75FF58}" destId="{6E945CFE-D517-41ED-BB2F-1F98A292B333}" srcOrd="0" destOrd="0" presId="urn:microsoft.com/office/officeart/2005/8/layout/radial5"/>
    <dgm:cxn modelId="{FEE53B0A-DFFD-4607-994B-79159B52AF5E}" type="presParOf" srcId="{0C503CE4-8398-443A-B21D-CA59B958AEBF}" destId="{0724DC80-D53A-4B2D-B7AE-1EAF58928F6E}" srcOrd="10" destOrd="0" presId="urn:microsoft.com/office/officeart/2005/8/layout/radial5"/>
    <dgm:cxn modelId="{371DEFB8-B9CD-46FB-AC47-3E45FA0A3C86}" type="presParOf" srcId="{0C503CE4-8398-443A-B21D-CA59B958AEBF}" destId="{043E200C-521D-4EFE-8352-10800D60BD23}" srcOrd="11" destOrd="0" presId="urn:microsoft.com/office/officeart/2005/8/layout/radial5"/>
    <dgm:cxn modelId="{3D2998C8-AB4D-4A19-92B9-FABA663C2749}" type="presParOf" srcId="{043E200C-521D-4EFE-8352-10800D60BD23}" destId="{2B35D2E8-C63A-4BBD-91AE-7B992C755F0A}" srcOrd="0" destOrd="0" presId="urn:microsoft.com/office/officeart/2005/8/layout/radial5"/>
    <dgm:cxn modelId="{F4CAF70C-EAD0-4526-80C0-2FCDE4689750}" type="presParOf" srcId="{0C503CE4-8398-443A-B21D-CA59B958AEBF}" destId="{98C932E1-68F5-4C76-B6D9-FB28F9D4C56C}"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EAC39C-36B9-4132-8499-852960C261EA}">
      <dsp:nvSpPr>
        <dsp:cNvPr id="0" name=""/>
        <dsp:cNvSpPr/>
      </dsp:nvSpPr>
      <dsp:spPr>
        <a:xfrm>
          <a:off x="1510598" y="1038763"/>
          <a:ext cx="2221220" cy="2109522"/>
        </a:xfrm>
        <a:prstGeom prst="ellipse">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0" kern="1200" dirty="0" smtClean="0">
              <a:solidFill>
                <a:schemeClr val="tx1"/>
              </a:solidFill>
            </a:rPr>
            <a:t>Population Matters Fundraising</a:t>
          </a:r>
          <a:endParaRPr lang="en-US" sz="2000" b="0" kern="1200" dirty="0">
            <a:solidFill>
              <a:schemeClr val="tx1"/>
            </a:solidFill>
          </a:endParaRPr>
        </a:p>
      </dsp:txBody>
      <dsp:txXfrm>
        <a:off x="1835888" y="1347695"/>
        <a:ext cx="1570640" cy="1491658"/>
      </dsp:txXfrm>
    </dsp:sp>
    <dsp:sp modelId="{6CDE2C36-B9AA-450A-8068-9293DC4C4586}">
      <dsp:nvSpPr>
        <dsp:cNvPr id="0" name=""/>
        <dsp:cNvSpPr/>
      </dsp:nvSpPr>
      <dsp:spPr>
        <a:xfrm rot="5435959">
          <a:off x="2571313" y="961126"/>
          <a:ext cx="119568" cy="374198"/>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10800000">
        <a:off x="2589436" y="1018032"/>
        <a:ext cx="83698" cy="224518"/>
      </dsp:txXfrm>
    </dsp:sp>
    <dsp:sp modelId="{3219068F-7F7E-4BAD-9DE2-7358A8BD812B}">
      <dsp:nvSpPr>
        <dsp:cNvPr id="0" name=""/>
        <dsp:cNvSpPr/>
      </dsp:nvSpPr>
      <dsp:spPr>
        <a:xfrm>
          <a:off x="1927886" y="-159348"/>
          <a:ext cx="1418883" cy="1423792"/>
        </a:xfrm>
        <a:prstGeom prst="ellipse">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1. Members (regular donors)</a:t>
          </a:r>
          <a:endParaRPr lang="en-US" sz="1400" kern="1200" dirty="0"/>
        </a:p>
      </dsp:txBody>
      <dsp:txXfrm>
        <a:off x="2135677" y="49162"/>
        <a:ext cx="1003301" cy="1006772"/>
      </dsp:txXfrm>
    </dsp:sp>
    <dsp:sp modelId="{4CE5CB3D-1B7E-467E-ABBD-C26E627CD0FF}">
      <dsp:nvSpPr>
        <dsp:cNvPr id="0" name=""/>
        <dsp:cNvSpPr/>
      </dsp:nvSpPr>
      <dsp:spPr>
        <a:xfrm rot="8994438">
          <a:off x="3401703" y="1416536"/>
          <a:ext cx="129711" cy="374198"/>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10800000">
        <a:off x="3437994" y="1481621"/>
        <a:ext cx="90798" cy="224518"/>
      </dsp:txXfrm>
    </dsp:sp>
    <dsp:sp modelId="{EB65F951-D1B1-4151-A189-F752455A98F2}">
      <dsp:nvSpPr>
        <dsp:cNvPr id="0" name=""/>
        <dsp:cNvSpPr/>
      </dsp:nvSpPr>
      <dsp:spPr>
        <a:xfrm>
          <a:off x="3262416" y="598913"/>
          <a:ext cx="1418883" cy="1423792"/>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2. Cash Appeals</a:t>
          </a:r>
        </a:p>
      </dsp:txBody>
      <dsp:txXfrm>
        <a:off x="3470207" y="807423"/>
        <a:ext cx="1003301" cy="1006772"/>
      </dsp:txXfrm>
    </dsp:sp>
    <dsp:sp modelId="{931917FF-32B3-41DD-A4B4-2A23699C6CB0}">
      <dsp:nvSpPr>
        <dsp:cNvPr id="0" name=""/>
        <dsp:cNvSpPr/>
      </dsp:nvSpPr>
      <dsp:spPr>
        <a:xfrm rot="19870164">
          <a:off x="1699657" y="2377811"/>
          <a:ext cx="130374" cy="374198"/>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a:off x="1702081" y="2462081"/>
        <a:ext cx="91262" cy="224518"/>
      </dsp:txXfrm>
    </dsp:sp>
    <dsp:sp modelId="{890D145B-FECF-4653-96DD-DF0B2EAD5004}">
      <dsp:nvSpPr>
        <dsp:cNvPr id="0" name=""/>
        <dsp:cNvSpPr/>
      </dsp:nvSpPr>
      <dsp:spPr>
        <a:xfrm>
          <a:off x="544380" y="2134306"/>
          <a:ext cx="1418883" cy="1423792"/>
        </a:xfrm>
        <a:prstGeom prst="ellipse">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5. Community Fundraising</a:t>
          </a:r>
          <a:endParaRPr lang="en-US" sz="1400" kern="1200" dirty="0"/>
        </a:p>
      </dsp:txBody>
      <dsp:txXfrm>
        <a:off x="752171" y="2342816"/>
        <a:ext cx="1003301" cy="1006772"/>
      </dsp:txXfrm>
    </dsp:sp>
    <dsp:sp modelId="{763D9593-41E4-4309-93AB-C651D7553ACC}">
      <dsp:nvSpPr>
        <dsp:cNvPr id="0" name=""/>
        <dsp:cNvSpPr/>
      </dsp:nvSpPr>
      <dsp:spPr>
        <a:xfrm rot="12512664">
          <a:off x="3381878" y="2362555"/>
          <a:ext cx="155734" cy="37419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10800000">
        <a:off x="3425759" y="2448557"/>
        <a:ext cx="109014" cy="224518"/>
      </dsp:txXfrm>
    </dsp:sp>
    <dsp:sp modelId="{D4F4DFB0-92A2-4816-B803-7A0ED14F28AD}">
      <dsp:nvSpPr>
        <dsp:cNvPr id="0" name=""/>
        <dsp:cNvSpPr/>
      </dsp:nvSpPr>
      <dsp:spPr>
        <a:xfrm>
          <a:off x="3241068" y="2104714"/>
          <a:ext cx="1418883" cy="1423792"/>
        </a:xfrm>
        <a:prstGeom prst="ellips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3. Legacies</a:t>
          </a:r>
          <a:endParaRPr lang="en-US" sz="1400" kern="1200" dirty="0"/>
        </a:p>
      </dsp:txBody>
      <dsp:txXfrm>
        <a:off x="3448859" y="2313224"/>
        <a:ext cx="1003301" cy="1006772"/>
      </dsp:txXfrm>
    </dsp:sp>
    <dsp:sp modelId="{488B6380-245B-4CD9-B5E1-B6287F75FF58}">
      <dsp:nvSpPr>
        <dsp:cNvPr id="0" name=""/>
        <dsp:cNvSpPr/>
      </dsp:nvSpPr>
      <dsp:spPr>
        <a:xfrm rot="16224357">
          <a:off x="2513034" y="2774443"/>
          <a:ext cx="204048" cy="374198"/>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a:off x="2543424" y="2879889"/>
        <a:ext cx="142834" cy="224518"/>
      </dsp:txXfrm>
    </dsp:sp>
    <dsp:sp modelId="{0724DC80-D53A-4B2D-B7AE-1EAF58928F6E}">
      <dsp:nvSpPr>
        <dsp:cNvPr id="0" name=""/>
        <dsp:cNvSpPr/>
      </dsp:nvSpPr>
      <dsp:spPr>
        <a:xfrm>
          <a:off x="1901977" y="2763256"/>
          <a:ext cx="1418883" cy="1423792"/>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4. Major donors </a:t>
          </a:r>
          <a:endParaRPr lang="en-US" sz="1400" kern="1200" dirty="0"/>
        </a:p>
      </dsp:txBody>
      <dsp:txXfrm>
        <a:off x="2109768" y="2971766"/>
        <a:ext cx="1003301" cy="1006772"/>
      </dsp:txXfrm>
    </dsp:sp>
    <dsp:sp modelId="{043E200C-521D-4EFE-8352-10800D60BD23}">
      <dsp:nvSpPr>
        <dsp:cNvPr id="0" name=""/>
        <dsp:cNvSpPr/>
      </dsp:nvSpPr>
      <dsp:spPr>
        <a:xfrm rot="1841814">
          <a:off x="1730081" y="1429753"/>
          <a:ext cx="176446" cy="374198"/>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a:off x="1733790" y="1491082"/>
        <a:ext cx="123512" cy="224518"/>
      </dsp:txXfrm>
    </dsp:sp>
    <dsp:sp modelId="{98C932E1-68F5-4C76-B6D9-FB28F9D4C56C}">
      <dsp:nvSpPr>
        <dsp:cNvPr id="0" name=""/>
        <dsp:cNvSpPr/>
      </dsp:nvSpPr>
      <dsp:spPr>
        <a:xfrm>
          <a:off x="532545" y="537881"/>
          <a:ext cx="1540520" cy="1545858"/>
        </a:xfrm>
        <a:prstGeom prst="ellipse">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6. Trusts and Foundations</a:t>
          </a:r>
          <a:endParaRPr lang="en-US" sz="1400" kern="1200" dirty="0"/>
        </a:p>
      </dsp:txBody>
      <dsp:txXfrm>
        <a:off x="758149" y="764267"/>
        <a:ext cx="1089312" cy="1093086"/>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5C8907-B473-4D36-A29C-05E32CF29829}" type="datetimeFigureOut">
              <a:rPr lang="en-GB" smtClean="0"/>
              <a:t>27/05/2022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E5505C-DAFF-4691-A744-513C142D1C73}" type="slidenum">
              <a:rPr lang="en-GB" smtClean="0"/>
              <a:t>‹#›</a:t>
            </a:fld>
            <a:endParaRPr lang="en-GB"/>
          </a:p>
        </p:txBody>
      </p:sp>
    </p:spTree>
    <p:extLst>
      <p:ext uri="{BB962C8B-B14F-4D97-AF65-F5344CB8AC3E}">
        <p14:creationId xmlns:p14="http://schemas.microsoft.com/office/powerpoint/2010/main" val="4061397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smtClean="0"/>
              <a:t>Some of this will be</a:t>
            </a:r>
            <a:r>
              <a:rPr lang="en-GB" b="0" baseline="0" dirty="0" smtClean="0"/>
              <a:t> familiar to those of you at Away Days in October.</a:t>
            </a:r>
          </a:p>
          <a:p>
            <a:endParaRPr lang="en-GB" b="0" baseline="0" dirty="0" smtClean="0"/>
          </a:p>
          <a:p>
            <a:r>
              <a:rPr lang="en-GB" baseline="0" dirty="0" smtClean="0"/>
              <a:t>But today will provide more detail about the areas of fundraising I’ve been focusing on and highlight the status in terms of income performance at the middle of this financial year; </a:t>
            </a:r>
          </a:p>
          <a:p>
            <a:endParaRPr lang="en-GB" baseline="0" dirty="0" smtClean="0"/>
          </a:p>
          <a:p>
            <a:r>
              <a:rPr lang="en-GB" baseline="0" dirty="0" smtClean="0"/>
              <a:t>which will in turn indicate areas that are underdeveloped and how we hope to address those bottle necks going forward. </a:t>
            </a:r>
          </a:p>
        </p:txBody>
      </p:sp>
      <p:sp>
        <p:nvSpPr>
          <p:cNvPr id="4" name="Slide Number Placeholder 3"/>
          <p:cNvSpPr>
            <a:spLocks noGrp="1"/>
          </p:cNvSpPr>
          <p:nvPr>
            <p:ph type="sldNum" sz="quarter" idx="10"/>
          </p:nvPr>
        </p:nvSpPr>
        <p:spPr/>
        <p:txBody>
          <a:bodyPr/>
          <a:lstStyle/>
          <a:p>
            <a:fld id="{A9E5505C-DAFF-4691-A744-513C142D1C73}" type="slidenum">
              <a:rPr lang="en-GB" smtClean="0"/>
              <a:t>1</a:t>
            </a:fld>
            <a:endParaRPr lang="en-GB"/>
          </a:p>
        </p:txBody>
      </p:sp>
    </p:spTree>
    <p:extLst>
      <p:ext uri="{BB962C8B-B14F-4D97-AF65-F5344CB8AC3E}">
        <p14:creationId xmlns:p14="http://schemas.microsoft.com/office/powerpoint/2010/main" val="28998770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a:t>
            </a:r>
            <a:r>
              <a:rPr lang="en-GB" baseline="0" dirty="0" smtClean="0"/>
              <a:t>here’s a summary for fundraised income at this mid-point of the year.</a:t>
            </a:r>
          </a:p>
          <a:p>
            <a:endParaRPr lang="en-GB" baseline="0" dirty="0" smtClean="0"/>
          </a:p>
          <a:p>
            <a:r>
              <a:rPr lang="en-GB" baseline="0" dirty="0" smtClean="0"/>
              <a:t>It’s safe to say that the areas I’ve had time to focus on (admittedly they’re the quick wins and low hanging fruit) and those that (luckily) look after themselves - are doing well.</a:t>
            </a:r>
          </a:p>
          <a:p>
            <a:endParaRPr lang="en-GB" baseline="0" dirty="0" smtClean="0"/>
          </a:p>
          <a:p>
            <a:r>
              <a:rPr lang="en-GB" baseline="0" dirty="0" smtClean="0"/>
              <a:t>However, there are some underdeveloped areas that need more resource and time. </a:t>
            </a:r>
            <a:endParaRPr lang="en-GB" dirty="0"/>
          </a:p>
        </p:txBody>
      </p:sp>
      <p:sp>
        <p:nvSpPr>
          <p:cNvPr id="4" name="Slide Number Placeholder 3"/>
          <p:cNvSpPr>
            <a:spLocks noGrp="1"/>
          </p:cNvSpPr>
          <p:nvPr>
            <p:ph type="sldNum" sz="quarter" idx="10"/>
          </p:nvPr>
        </p:nvSpPr>
        <p:spPr/>
        <p:txBody>
          <a:bodyPr/>
          <a:lstStyle/>
          <a:p>
            <a:fld id="{A9E5505C-DAFF-4691-A744-513C142D1C73}" type="slidenum">
              <a:rPr lang="en-GB" smtClean="0"/>
              <a:t>10</a:t>
            </a:fld>
            <a:endParaRPr lang="en-GB"/>
          </a:p>
        </p:txBody>
      </p:sp>
    </p:spTree>
    <p:extLst>
      <p:ext uri="{BB962C8B-B14F-4D97-AF65-F5344CB8AC3E}">
        <p14:creationId xmlns:p14="http://schemas.microsoft.com/office/powerpoint/2010/main" val="3746829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u="none" strike="noStrike" kern="1200" dirty="0" smtClean="0">
                <a:solidFill>
                  <a:schemeClr val="tx1"/>
                </a:solidFill>
                <a:effectLst/>
                <a:latin typeface="+mn-lt"/>
                <a:ea typeface="+mn-ea"/>
                <a:cs typeface="+mn-cs"/>
              </a:rPr>
              <a:t>Although we’ve made some really good progress,</a:t>
            </a:r>
            <a:r>
              <a:rPr lang="en-GB" sz="1200" b="0" u="none" strike="noStrike" kern="1200" baseline="0" dirty="0" smtClean="0">
                <a:solidFill>
                  <a:schemeClr val="tx1"/>
                </a:solidFill>
                <a:effectLst/>
                <a:latin typeface="+mn-lt"/>
                <a:ea typeface="+mn-ea"/>
                <a:cs typeface="+mn-cs"/>
              </a:rPr>
              <a:t> to ensure we consistently reach around £1m income each year by FY 23-24 then there’s a real need to increase capacity at this point, knowing the underdeveloped income streams can require 12-18 months to really get started.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u="none" strike="noStrike"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I’m really pleased that </a:t>
            </a:r>
            <a:r>
              <a:rPr lang="en-GB" sz="1200" b="0" kern="1200" dirty="0" smtClean="0">
                <a:solidFill>
                  <a:schemeClr val="tx1"/>
                </a:solidFill>
                <a:effectLst/>
                <a:latin typeface="+mn-lt"/>
                <a:ea typeface="+mn-ea"/>
                <a:cs typeface="+mn-cs"/>
              </a:rPr>
              <a:t>SMT have allocated budget </a:t>
            </a:r>
            <a:r>
              <a:rPr lang="en-GB" sz="1200" kern="1200" dirty="0" smtClean="0">
                <a:solidFill>
                  <a:schemeClr val="tx1"/>
                </a:solidFill>
                <a:effectLst/>
                <a:latin typeface="+mn-lt"/>
                <a:ea typeface="+mn-ea"/>
                <a:cs typeface="+mn-cs"/>
              </a:rPr>
              <a:t>to appoint a </a:t>
            </a:r>
            <a:r>
              <a:rPr lang="en-GB" sz="1200" b="0" kern="1200" dirty="0" smtClean="0">
                <a:solidFill>
                  <a:schemeClr val="tx1"/>
                </a:solidFill>
                <a:effectLst/>
                <a:latin typeface="+mn-lt"/>
                <a:ea typeface="+mn-ea"/>
                <a:cs typeface="+mn-cs"/>
              </a:rPr>
              <a:t>fundraising assistant </a:t>
            </a:r>
            <a:r>
              <a:rPr lang="en-GB" sz="1200" kern="1200" dirty="0" smtClean="0">
                <a:solidFill>
                  <a:schemeClr val="tx1"/>
                </a:solidFill>
                <a:effectLst/>
                <a:latin typeface="+mn-lt"/>
                <a:ea typeface="+mn-ea"/>
                <a:cs typeface="+mn-cs"/>
              </a:rPr>
              <a:t>to further</a:t>
            </a:r>
            <a:r>
              <a:rPr lang="en-GB" sz="1200" kern="1200" baseline="0" dirty="0" smtClean="0">
                <a:solidFill>
                  <a:schemeClr val="tx1"/>
                </a:solidFill>
                <a:effectLst/>
                <a:latin typeface="+mn-lt"/>
                <a:ea typeface="+mn-ea"/>
                <a:cs typeface="+mn-cs"/>
              </a:rPr>
              <a:t> support the programme and fill some of the gaps that I’ve identified. Although that role is just one puzzle piece in the wider, ongoing considerations for the </a:t>
            </a:r>
            <a:r>
              <a:rPr lang="en-GB" sz="1200" kern="1200" dirty="0" smtClean="0">
                <a:solidFill>
                  <a:schemeClr val="tx1"/>
                </a:solidFill>
                <a:effectLst/>
                <a:latin typeface="+mn-lt"/>
                <a:ea typeface="+mn-ea"/>
                <a:cs typeface="+mn-cs"/>
              </a:rPr>
              <a:t>Managing Growth project,</a:t>
            </a:r>
            <a:r>
              <a:rPr lang="en-GB" sz="1200" kern="1200" baseline="0" dirty="0" smtClean="0">
                <a:solidFill>
                  <a:schemeClr val="tx1"/>
                </a:solidFill>
                <a:effectLst/>
                <a:latin typeface="+mn-lt"/>
                <a:ea typeface="+mn-ea"/>
                <a:cs typeface="+mn-cs"/>
              </a:rPr>
              <a:t> I hope I’ve demonstrated that </a:t>
            </a:r>
            <a:r>
              <a:rPr lang="en-GB" sz="1200" kern="1200" dirty="0" smtClean="0">
                <a:solidFill>
                  <a:schemeClr val="tx1"/>
                </a:solidFill>
                <a:effectLst/>
                <a:latin typeface="+mn-lt"/>
                <a:ea typeface="+mn-ea"/>
                <a:cs typeface="+mn-cs"/>
              </a:rPr>
              <a:t>it </a:t>
            </a:r>
            <a:r>
              <a:rPr lang="en-GB" sz="1200" kern="1200" baseline="0" dirty="0" smtClean="0">
                <a:solidFill>
                  <a:schemeClr val="tx1"/>
                </a:solidFill>
                <a:effectLst/>
                <a:latin typeface="+mn-lt"/>
                <a:ea typeface="+mn-ea"/>
                <a:cs typeface="+mn-cs"/>
              </a:rPr>
              <a:t>is a </a:t>
            </a:r>
            <a:r>
              <a:rPr lang="en-GB" sz="1200" kern="1200" dirty="0" smtClean="0">
                <a:solidFill>
                  <a:schemeClr val="tx1"/>
                </a:solidFill>
                <a:effectLst/>
                <a:latin typeface="+mn-lt"/>
                <a:ea typeface="+mn-ea"/>
                <a:cs typeface="+mn-cs"/>
              </a:rPr>
              <a:t>core capacity need</a:t>
            </a:r>
            <a:r>
              <a:rPr lang="en-GB" sz="1200" kern="1200" baseline="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I envisage the new post holder would take on much of the day-to-day member administration and stewardship and look after community fundraising, giving me more time to pursue major donor and trust and foundation prospects with Robin as part of his audience development and advocacy work, which I know is a priority for this year. </a:t>
            </a:r>
            <a:endParaRPr lang="en-GB" sz="1200" b="0" u="none" strike="noStrike"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9E5505C-DAFF-4691-A744-513C142D1C73}" type="slidenum">
              <a:rPr lang="en-GB" smtClean="0"/>
              <a:t>11</a:t>
            </a:fld>
            <a:endParaRPr lang="en-GB"/>
          </a:p>
        </p:txBody>
      </p:sp>
    </p:spTree>
    <p:extLst>
      <p:ext uri="{BB962C8B-B14F-4D97-AF65-F5344CB8AC3E}">
        <p14:creationId xmlns:p14="http://schemas.microsoft.com/office/powerpoint/2010/main" val="594073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Thank you for listening</a:t>
            </a:r>
            <a:r>
              <a:rPr lang="en-GB" baseline="0" dirty="0" smtClean="0"/>
              <a:t> and inviting this deep dive into fundraising. Any questions?</a:t>
            </a:r>
            <a:endParaRPr lang="en-GB" dirty="0"/>
          </a:p>
        </p:txBody>
      </p:sp>
      <p:sp>
        <p:nvSpPr>
          <p:cNvPr id="4" name="Slide Number Placeholder 3"/>
          <p:cNvSpPr>
            <a:spLocks noGrp="1"/>
          </p:cNvSpPr>
          <p:nvPr>
            <p:ph type="sldNum" sz="quarter" idx="10"/>
          </p:nvPr>
        </p:nvSpPr>
        <p:spPr/>
        <p:txBody>
          <a:bodyPr/>
          <a:lstStyle/>
          <a:p>
            <a:fld id="{A9E5505C-DAFF-4691-A744-513C142D1C73}" type="slidenum">
              <a:rPr lang="en-GB" smtClean="0"/>
              <a:t>12</a:t>
            </a:fld>
            <a:endParaRPr lang="en-GB"/>
          </a:p>
        </p:txBody>
      </p:sp>
    </p:spTree>
    <p:extLst>
      <p:ext uri="{BB962C8B-B14F-4D97-AF65-F5344CB8AC3E}">
        <p14:creationId xmlns:p14="http://schemas.microsoft.com/office/powerpoint/2010/main" val="3892334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baseline="0" dirty="0" smtClean="0"/>
              <a:t>Before we look forward, our income history shows really good growth and progress, but a quick reality check to note that it’s taken 5 years to not quite double PM’s overall income.</a:t>
            </a:r>
          </a:p>
          <a:p>
            <a:endParaRPr lang="en-GB" b="0" baseline="0" dirty="0" smtClean="0"/>
          </a:p>
          <a:p>
            <a:r>
              <a:rPr lang="en-GB" b="0" baseline="0" dirty="0" smtClean="0"/>
              <a:t>That period includes Robin joining in 2016/17, and my role starting just last financial year.</a:t>
            </a:r>
          </a:p>
          <a:p>
            <a:endParaRPr lang="en-GB" b="0" baseline="0" dirty="0" smtClean="0"/>
          </a:p>
          <a:p>
            <a:r>
              <a:rPr lang="en-GB" b="0" baseline="0" dirty="0" smtClean="0"/>
              <a:t>So we can and should be optimistic – there is still lots of untapped potential and reason to believe we can now accelerate forward – but with an element of realism thrown in: in the short to medium term ‘lumpy’ income (from legacies and to a growing extent, major donors) is likely to continue until we really hit our fundraising stride. </a:t>
            </a:r>
          </a:p>
        </p:txBody>
      </p:sp>
      <p:sp>
        <p:nvSpPr>
          <p:cNvPr id="4" name="Slide Number Placeholder 3"/>
          <p:cNvSpPr>
            <a:spLocks noGrp="1"/>
          </p:cNvSpPr>
          <p:nvPr>
            <p:ph type="sldNum" sz="quarter" idx="10"/>
          </p:nvPr>
        </p:nvSpPr>
        <p:spPr/>
        <p:txBody>
          <a:bodyPr/>
          <a:lstStyle/>
          <a:p>
            <a:fld id="{A9E5505C-DAFF-4691-A744-513C142D1C73}" type="slidenum">
              <a:rPr lang="en-GB" smtClean="0"/>
              <a:t>2</a:t>
            </a:fld>
            <a:endParaRPr lang="en-GB"/>
          </a:p>
        </p:txBody>
      </p:sp>
    </p:spTree>
    <p:extLst>
      <p:ext uri="{BB962C8B-B14F-4D97-AF65-F5344CB8AC3E}">
        <p14:creationId xmlns:p14="http://schemas.microsoft.com/office/powerpoint/2010/main" val="2660394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There are six main fundraising streams that form part </a:t>
            </a:r>
            <a:r>
              <a:rPr lang="en-GB" b="0" baseline="0" dirty="0" smtClean="0"/>
              <a:t>of the fundraising strategy for PM.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0" baseline="0" dirty="0" smtClean="0"/>
              <a:t>It’s a </a:t>
            </a:r>
            <a:r>
              <a:rPr lang="en-GB" b="0" baseline="0" dirty="0" smtClean="0">
                <a:solidFill>
                  <a:srgbClr val="FF0000"/>
                </a:solidFill>
              </a:rPr>
              <a:t>distinct fundraising strategy which is evolving as I learn and do more, and it’ll dovetail with the new 3-year organisational strategy as that comes into working practice. I’m keen that the make-up of the fundraising programme aligns with what PM wants to achieve overall.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FF0000"/>
                </a:solidFill>
              </a:rPr>
              <a:t>For</a:t>
            </a:r>
            <a:r>
              <a:rPr lang="en-GB" baseline="0" dirty="0" smtClean="0">
                <a:solidFill>
                  <a:srgbClr val="FF0000"/>
                </a:solidFill>
              </a:rPr>
              <a:t> now, the headline objective is for us to ensure we reach and maintain </a:t>
            </a:r>
            <a:r>
              <a:rPr lang="en-GB" dirty="0" smtClean="0">
                <a:solidFill>
                  <a:srgbClr val="FF0000"/>
                </a:solidFill>
              </a:rPr>
              <a:t>income of £1m (stretching</a:t>
            </a:r>
            <a:r>
              <a:rPr lang="en-GB" baseline="0" dirty="0" smtClean="0">
                <a:solidFill>
                  <a:srgbClr val="FF0000"/>
                </a:solidFill>
              </a:rPr>
              <a:t> to £1.2m if possible)</a:t>
            </a:r>
            <a:r>
              <a:rPr lang="en-GB" dirty="0" smtClean="0">
                <a:solidFill>
                  <a:srgbClr val="FF0000"/>
                </a:solidFill>
              </a:rPr>
              <a:t> consistently</a:t>
            </a:r>
            <a:r>
              <a:rPr lang="en-GB" baseline="0" dirty="0" smtClean="0">
                <a:solidFill>
                  <a:srgbClr val="FF0000"/>
                </a:solidFill>
              </a:rPr>
              <a:t> </a:t>
            </a:r>
            <a:r>
              <a:rPr lang="en-GB" dirty="0" smtClean="0">
                <a:solidFill>
                  <a:srgbClr val="FF0000"/>
                </a:solidFill>
              </a:rPr>
              <a:t>by FY</a:t>
            </a:r>
            <a:r>
              <a:rPr lang="en-GB" baseline="0" dirty="0" smtClean="0">
                <a:solidFill>
                  <a:srgbClr val="FF0000"/>
                </a:solidFill>
              </a:rPr>
              <a:t> 23/24 i.e. end of new organisational strategy.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FF0000"/>
                </a:solidFill>
              </a:rPr>
              <a:t>I think this is suitably ambitious (in terms of some ongoing uncertainties) but equally very achievable. Though, realistically, we need more fundraising capacity to pursue ‘bigger’ fundraising (from major donors and trusts and foundations) and be sure that level of income is consistently achievable – rather than a one-off fluke!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So, here follows a brief overview and status check for each of the 6 areas…</a:t>
            </a:r>
          </a:p>
        </p:txBody>
      </p:sp>
      <p:sp>
        <p:nvSpPr>
          <p:cNvPr id="4" name="Slide Number Placeholder 3"/>
          <p:cNvSpPr>
            <a:spLocks noGrp="1"/>
          </p:cNvSpPr>
          <p:nvPr>
            <p:ph type="sldNum" sz="quarter" idx="10"/>
          </p:nvPr>
        </p:nvSpPr>
        <p:spPr/>
        <p:txBody>
          <a:bodyPr/>
          <a:lstStyle/>
          <a:p>
            <a:fld id="{A9E5505C-DAFF-4691-A744-513C142D1C73}" type="slidenum">
              <a:rPr lang="en-GB" smtClean="0"/>
              <a:t>3</a:t>
            </a:fld>
            <a:endParaRPr lang="en-GB"/>
          </a:p>
        </p:txBody>
      </p:sp>
    </p:spTree>
    <p:extLst>
      <p:ext uri="{BB962C8B-B14F-4D97-AF65-F5344CB8AC3E}">
        <p14:creationId xmlns:p14="http://schemas.microsoft.com/office/powerpoint/2010/main" val="43248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baseline="0" dirty="0" smtClean="0"/>
              <a:t>The focus for the last 18 months has been on members and appeals as ‘low hanging fruit’ and quick wins, so these are the areas that are performing best.  </a:t>
            </a:r>
            <a:endParaRPr lang="en-GB" sz="1200" b="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Regular donations continue to represent</a:t>
            </a:r>
            <a:r>
              <a:rPr lang="en-GB" sz="1200" kern="1200" baseline="0" dirty="0" smtClean="0">
                <a:solidFill>
                  <a:schemeClr val="tx1"/>
                </a:solidFill>
                <a:effectLst/>
                <a:latin typeface="+mn-lt"/>
                <a:ea typeface="+mn-ea"/>
                <a:cs typeface="+mn-cs"/>
              </a:rPr>
              <a:t> a large part of our income (historically, and if it </a:t>
            </a:r>
            <a:r>
              <a:rPr lang="en-GB" sz="1200" kern="1200" baseline="0" dirty="0" err="1" smtClean="0">
                <a:solidFill>
                  <a:schemeClr val="tx1"/>
                </a:solidFill>
                <a:effectLst/>
                <a:latin typeface="+mn-lt"/>
                <a:ea typeface="+mn-ea"/>
                <a:cs typeface="+mn-cs"/>
              </a:rPr>
              <a:t>ain’t</a:t>
            </a:r>
            <a:r>
              <a:rPr lang="en-GB" sz="1200" kern="1200" baseline="0" dirty="0" smtClean="0">
                <a:solidFill>
                  <a:schemeClr val="tx1"/>
                </a:solidFill>
                <a:effectLst/>
                <a:latin typeface="+mn-lt"/>
                <a:ea typeface="+mn-ea"/>
                <a:cs typeface="+mn-cs"/>
              </a:rPr>
              <a:t> broke, don’t fix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Similarly</a:t>
            </a:r>
            <a:r>
              <a:rPr lang="en-GB" sz="1200" kern="1200" baseline="0" dirty="0" smtClean="0">
                <a:solidFill>
                  <a:schemeClr val="tx1"/>
                </a:solidFill>
                <a:effectLst/>
                <a:latin typeface="+mn-lt"/>
                <a:ea typeface="+mn-ea"/>
                <a:cs typeface="+mn-cs"/>
              </a:rPr>
              <a:t> to the previous bar chart showing overall income, do bear in mind the time taken to double the number of regular donors we have. The s</a:t>
            </a:r>
            <a:r>
              <a:rPr lang="en-GB" sz="1200" kern="1200" dirty="0" smtClean="0">
                <a:solidFill>
                  <a:schemeClr val="tx1"/>
                </a:solidFill>
                <a:effectLst/>
                <a:latin typeface="+mn-lt"/>
                <a:ea typeface="+mn-ea"/>
                <a:cs typeface="+mn-cs"/>
              </a:rPr>
              <a:t>pike</a:t>
            </a:r>
            <a:r>
              <a:rPr lang="en-GB" sz="1200" kern="1200" baseline="0" dirty="0" smtClean="0">
                <a:solidFill>
                  <a:schemeClr val="tx1"/>
                </a:solidFill>
                <a:effectLst/>
                <a:latin typeface="+mn-lt"/>
                <a:ea typeface="+mn-ea"/>
                <a:cs typeface="+mn-cs"/>
              </a:rPr>
              <a:t> in 19/20 was due to 3</a:t>
            </a:r>
            <a:r>
              <a:rPr lang="en-GB" sz="1200" kern="1200" dirty="0" smtClean="0">
                <a:solidFill>
                  <a:schemeClr val="tx1"/>
                </a:solidFill>
                <a:effectLst/>
                <a:latin typeface="+mn-lt"/>
                <a:ea typeface="+mn-ea"/>
                <a:cs typeface="+mn-cs"/>
              </a:rPr>
              <a:t> high profile celebrity endorsements</a:t>
            </a:r>
            <a:r>
              <a:rPr lang="en-GB" sz="1200" kern="1200" baseline="0" dirty="0" smtClean="0">
                <a:solidFill>
                  <a:schemeClr val="tx1"/>
                </a:solidFill>
                <a:effectLst/>
                <a:latin typeface="+mn-lt"/>
                <a:ea typeface="+mn-ea"/>
                <a:cs typeface="+mn-cs"/>
              </a:rPr>
              <a:t> and </a:t>
            </a:r>
            <a:r>
              <a:rPr lang="en-GB" sz="1200" kern="1200" dirty="0" smtClean="0">
                <a:solidFill>
                  <a:schemeClr val="tx1"/>
                </a:solidFill>
                <a:effectLst/>
                <a:latin typeface="+mn-lt"/>
                <a:ea typeface="+mn-ea"/>
                <a:cs typeface="+mn-cs"/>
              </a:rPr>
              <a:t>press</a:t>
            </a:r>
            <a:r>
              <a:rPr lang="en-GB" sz="1200" kern="1200" baseline="0" dirty="0" smtClean="0">
                <a:solidFill>
                  <a:schemeClr val="tx1"/>
                </a:solidFill>
                <a:effectLst/>
                <a:latin typeface="+mn-lt"/>
                <a:ea typeface="+mn-ea"/>
                <a:cs typeface="+mn-cs"/>
              </a:rPr>
              <a:t> coverage that year, so 20-21 is still a good progression from 2018-19. The 21-22 target of 800 new members is therefore realistic.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baseline="0" dirty="0" smtClean="0"/>
              <a:t>As you can see from the ‘mid-year review’ box (bottom right) we’re about half way to target income-wise for this stream, but slightly down on new members. My early 2022 priority is commissioning and developing a new joining leaflet for a postal membership campaign, as well as specific and targeted email appeals to supporters who we know are interested in membership, and ‘uplifts’ to catalyst membership. </a:t>
            </a:r>
            <a:endParaRPr lang="en-GB"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The new catalyst members group has got off to a good start since the website refresh, with 14 new catalyst members this FY, bringing the total to 54.  </a:t>
            </a:r>
          </a:p>
          <a:p>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Overall members currently stand at 3,881.</a:t>
            </a:r>
            <a:endParaRPr lang="en-GB" baseline="0" dirty="0" smtClean="0"/>
          </a:p>
          <a:p>
            <a:endParaRPr lang="en-GB" b="1" baseline="0" dirty="0" smtClean="0"/>
          </a:p>
        </p:txBody>
      </p:sp>
      <p:sp>
        <p:nvSpPr>
          <p:cNvPr id="4" name="Slide Number Placeholder 3"/>
          <p:cNvSpPr>
            <a:spLocks noGrp="1"/>
          </p:cNvSpPr>
          <p:nvPr>
            <p:ph type="sldNum" sz="quarter" idx="10"/>
          </p:nvPr>
        </p:nvSpPr>
        <p:spPr/>
        <p:txBody>
          <a:bodyPr/>
          <a:lstStyle/>
          <a:p>
            <a:fld id="{A9E5505C-DAFF-4691-A744-513C142D1C73}" type="slidenum">
              <a:rPr lang="en-GB" smtClean="0"/>
              <a:t>4</a:t>
            </a:fld>
            <a:endParaRPr lang="en-GB"/>
          </a:p>
        </p:txBody>
      </p:sp>
    </p:spTree>
    <p:extLst>
      <p:ext uri="{BB962C8B-B14F-4D97-AF65-F5344CB8AC3E}">
        <p14:creationId xmlns:p14="http://schemas.microsoft.com/office/powerpoint/2010/main" val="4031724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smtClean="0"/>
              <a:t>Appeals are going really well,</a:t>
            </a:r>
            <a:r>
              <a:rPr lang="en-GB" b="0" baseline="0" dirty="0" smtClean="0"/>
              <a:t> and I’m especially pleased that one of our long-standing members has ‘topped up’ the Anniversary Appeal to the £100k target this week.</a:t>
            </a:r>
          </a:p>
          <a:p>
            <a:endParaRPr lang="en-GB" b="1" baseline="0" dirty="0" smtClean="0"/>
          </a:p>
          <a:p>
            <a:r>
              <a:rPr lang="en-GB" b="0" baseline="0" dirty="0" smtClean="0"/>
              <a:t>I don’t intend to launch another appeal until the Spring, but I’m hopeful given the above successes we’ll reach the overall target for this FY. We’ll also apply for The Big Give’s Green Match Fund, which will again provide us with a matched-funding and profile-raising opportunity for one week in April.</a:t>
            </a:r>
          </a:p>
          <a:p>
            <a:endParaRPr lang="en-GB" b="0" baseline="0" dirty="0" smtClean="0"/>
          </a:p>
          <a:p>
            <a:r>
              <a:rPr lang="en-GB" b="0" baseline="0" dirty="0" smtClean="0"/>
              <a:t>Going forward, I envisage executing two £25k+ appeals per year (Spring/Summer and Winter). These will primarily be online / digital appeals based via email but we’ll continue to let people donate off-line if they wish. </a:t>
            </a:r>
          </a:p>
          <a:p>
            <a:endParaRPr lang="en-GB" b="0" baseline="0" dirty="0" smtClean="0"/>
          </a:p>
          <a:p>
            <a:r>
              <a:rPr lang="en-GB" b="0" baseline="0" dirty="0" smtClean="0"/>
              <a:t>As an aside, I know we’ve just renewed our contract with Third Sector Design, so wanted to highlight that keeping track of all this donor activity in </a:t>
            </a:r>
            <a:r>
              <a:rPr lang="en-GB" b="0" baseline="0" dirty="0" err="1" smtClean="0"/>
              <a:t>civiCRM</a:t>
            </a:r>
            <a:r>
              <a:rPr lang="en-GB" b="0" baseline="0" dirty="0" smtClean="0"/>
              <a:t> is essential to my work and keeping donors happy. For example, I made sure that across the year, no one who had already donated to the anniversary appeal received a direct ask again using the tools available. </a:t>
            </a:r>
          </a:p>
        </p:txBody>
      </p:sp>
      <p:sp>
        <p:nvSpPr>
          <p:cNvPr id="4" name="Slide Number Placeholder 3"/>
          <p:cNvSpPr>
            <a:spLocks noGrp="1"/>
          </p:cNvSpPr>
          <p:nvPr>
            <p:ph type="sldNum" sz="quarter" idx="10"/>
          </p:nvPr>
        </p:nvSpPr>
        <p:spPr/>
        <p:txBody>
          <a:bodyPr/>
          <a:lstStyle/>
          <a:p>
            <a:fld id="{A9E5505C-DAFF-4691-A744-513C142D1C73}" type="slidenum">
              <a:rPr lang="en-GB" smtClean="0"/>
              <a:t>5</a:t>
            </a:fld>
            <a:endParaRPr lang="en-GB"/>
          </a:p>
        </p:txBody>
      </p:sp>
    </p:spTree>
    <p:extLst>
      <p:ext uri="{BB962C8B-B14F-4D97-AF65-F5344CB8AC3E}">
        <p14:creationId xmlns:p14="http://schemas.microsoft.com/office/powerpoint/2010/main" val="780230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 we know,</a:t>
            </a:r>
            <a:r>
              <a:rPr lang="en-GB" baseline="0" dirty="0" smtClean="0"/>
              <a:t> legacies are hugely important for PM’s annual income but they’re u</a:t>
            </a:r>
            <a:r>
              <a:rPr lang="en-GB" dirty="0" smtClean="0"/>
              <a:t>npredictable and lumpy.</a:t>
            </a:r>
          </a:p>
          <a:p>
            <a:endParaRPr lang="en-GB" baseline="0" dirty="0" smtClean="0"/>
          </a:p>
          <a:p>
            <a:r>
              <a:rPr lang="en-GB" baseline="0" dirty="0" smtClean="0"/>
              <a:t>Many come from people we don’t already know, therefore we’ve placed a listing </a:t>
            </a:r>
            <a:r>
              <a:rPr lang="en-GB" i="1" baseline="0" dirty="0" smtClean="0"/>
              <a:t>and</a:t>
            </a:r>
            <a:r>
              <a:rPr lang="en-GB" baseline="0" dirty="0" smtClean="0"/>
              <a:t> an advert in the Law Society’s Charity Explorer in 2022 (the top publication for solicitors) at a cost of c.£1,000 for 6 months to hopefully increase these numbers in future (this is likely to yield a really good ROI).</a:t>
            </a:r>
          </a:p>
          <a:p>
            <a:endParaRPr lang="en-GB" baseline="0" dirty="0" smtClean="0"/>
          </a:p>
          <a:p>
            <a:r>
              <a:rPr lang="en-GB" baseline="0" dirty="0" smtClean="0"/>
              <a:t>As you can see from the screenshots, this type of promotion also puts us next to the likes of RSPB, the Wildlife Trusts, Environmental Investigation Agency and English Heritage – exactly where we should be! </a:t>
            </a:r>
          </a:p>
          <a:p>
            <a:endParaRPr lang="en-GB" dirty="0" smtClean="0"/>
          </a:p>
          <a:p>
            <a:r>
              <a:rPr lang="en-GB" dirty="0" smtClean="0"/>
              <a:t>In terms</a:t>
            </a:r>
            <a:r>
              <a:rPr lang="en-GB" baseline="0" dirty="0" smtClean="0"/>
              <a:t> of proactive work f</a:t>
            </a:r>
            <a:r>
              <a:rPr lang="en-GB" dirty="0" smtClean="0"/>
              <a:t>or this strand</a:t>
            </a:r>
            <a:r>
              <a:rPr lang="en-GB" baseline="0" dirty="0" smtClean="0"/>
              <a:t>, much more can be done to d</a:t>
            </a:r>
            <a:r>
              <a:rPr lang="en-GB" dirty="0" smtClean="0"/>
              <a:t>rip</a:t>
            </a:r>
            <a:r>
              <a:rPr lang="en-GB" baseline="0" dirty="0" smtClean="0"/>
              <a:t> feed legacy information to our current donors, I’d like to provide more resources online and in print, and consider legacy-specific campaigns at appropriate times of the year. </a:t>
            </a:r>
          </a:p>
          <a:p>
            <a:endParaRPr lang="en-GB" baseline="0" dirty="0" smtClean="0"/>
          </a:p>
          <a:p>
            <a:r>
              <a:rPr lang="en-GB" baseline="0" dirty="0" smtClean="0"/>
              <a:t>Robin occasionally speaks to those wishing to bequest significant amounts (recently, c.£180k) so relationship building is a key part of this strand of income too, much like for major donors… </a:t>
            </a:r>
          </a:p>
        </p:txBody>
      </p:sp>
      <p:sp>
        <p:nvSpPr>
          <p:cNvPr id="4" name="Slide Number Placeholder 3"/>
          <p:cNvSpPr>
            <a:spLocks noGrp="1"/>
          </p:cNvSpPr>
          <p:nvPr>
            <p:ph type="sldNum" sz="quarter" idx="10"/>
          </p:nvPr>
        </p:nvSpPr>
        <p:spPr/>
        <p:txBody>
          <a:bodyPr/>
          <a:lstStyle/>
          <a:p>
            <a:fld id="{A9E5505C-DAFF-4691-A744-513C142D1C73}" type="slidenum">
              <a:rPr lang="en-GB" smtClean="0"/>
              <a:t>6</a:t>
            </a:fld>
            <a:endParaRPr lang="en-GB"/>
          </a:p>
        </p:txBody>
      </p:sp>
    </p:spTree>
    <p:extLst>
      <p:ext uri="{BB962C8B-B14F-4D97-AF65-F5344CB8AC3E}">
        <p14:creationId xmlns:p14="http://schemas.microsoft.com/office/powerpoint/2010/main" val="1347917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Simplistically, there are two types of major donor:</a:t>
            </a:r>
          </a:p>
          <a:p>
            <a:pPr marL="228600" indent="-228600">
              <a:buAutoNum type="arabicParenR"/>
            </a:pPr>
            <a:r>
              <a:rPr lang="en-GB" sz="1200" kern="1200" dirty="0" smtClean="0">
                <a:solidFill>
                  <a:schemeClr val="tx1"/>
                </a:solidFill>
                <a:effectLst/>
                <a:latin typeface="+mn-lt"/>
                <a:ea typeface="+mn-ea"/>
                <a:cs typeface="+mn-cs"/>
              </a:rPr>
              <a:t>Give of their own accord because</a:t>
            </a:r>
            <a:r>
              <a:rPr lang="en-GB" sz="1200" kern="1200" baseline="0" dirty="0" smtClean="0">
                <a:solidFill>
                  <a:schemeClr val="tx1"/>
                </a:solidFill>
                <a:effectLst/>
                <a:latin typeface="+mn-lt"/>
                <a:ea typeface="+mn-ea"/>
                <a:cs typeface="+mn-cs"/>
              </a:rPr>
              <a:t> they believe wholeheartedly in the cause (unsolicited gifts are usually of this type)</a:t>
            </a:r>
          </a:p>
          <a:p>
            <a:pPr marL="228600" indent="-228600">
              <a:buAutoNum type="arabicParenR"/>
            </a:pPr>
            <a:r>
              <a:rPr lang="en-GB" sz="1200" kern="1200" dirty="0" smtClean="0">
                <a:solidFill>
                  <a:schemeClr val="tx1"/>
                </a:solidFill>
                <a:effectLst/>
                <a:latin typeface="+mn-lt"/>
                <a:ea typeface="+mn-ea"/>
                <a:cs typeface="+mn-cs"/>
              </a:rPr>
              <a:t>Give </a:t>
            </a:r>
            <a:r>
              <a:rPr lang="en-GB" sz="1200" kern="1200" baseline="0" dirty="0" smtClean="0">
                <a:solidFill>
                  <a:schemeClr val="tx1"/>
                </a:solidFill>
                <a:effectLst/>
                <a:latin typeface="+mn-lt"/>
                <a:ea typeface="+mn-ea"/>
                <a:cs typeface="+mn-cs"/>
              </a:rPr>
              <a:t>following a (usually) long and protracted process of relationship building by the charity, where typically a gift is solicited to be spent on a specific project </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Luckily, most of our major donors currently fall</a:t>
            </a:r>
            <a:r>
              <a:rPr lang="en-GB" sz="1200" kern="1200" baseline="0" dirty="0" smtClean="0">
                <a:solidFill>
                  <a:schemeClr val="tx1"/>
                </a:solidFill>
                <a:effectLst/>
                <a:latin typeface="+mn-lt"/>
                <a:ea typeface="+mn-ea"/>
                <a:cs typeface="+mn-cs"/>
              </a:rPr>
              <a:t> into the first category and require little management.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A good example of the second type is GC and the Population Futures research.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The flip side of these second group donors is sometimes they can be like Buzz (above) – so either way, developing a proactive major donor programme requires a lot of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 have reviewed the analysis of</a:t>
            </a:r>
            <a:r>
              <a:rPr lang="en-GB" sz="1200" kern="1200" baseline="0" dirty="0" smtClean="0">
                <a:solidFill>
                  <a:schemeClr val="tx1"/>
                </a:solidFill>
                <a:effectLst/>
                <a:latin typeface="+mn-lt"/>
                <a:ea typeface="+mn-ea"/>
                <a:cs typeface="+mn-cs"/>
              </a:rPr>
              <a:t> HNWI’s who are on our database and approached 11 ‘good’ potential prospects by email before Christmas. A ‘chaser’ is imminent but this just illustrates the time it takes when starting from scratch (and bear in mind perhaps only one of those will amount to anything), coupled with a sole fundraiser </a:t>
            </a:r>
            <a:r>
              <a:rPr lang="en-GB" sz="1200" u="none" kern="1200" baseline="0" dirty="0" smtClean="0">
                <a:solidFill>
                  <a:schemeClr val="tx1"/>
                </a:solidFill>
                <a:effectLst/>
                <a:latin typeface="+mn-lt"/>
                <a:ea typeface="+mn-ea"/>
                <a:cs typeface="+mn-cs"/>
              </a:rPr>
              <a:t>attempting </a:t>
            </a:r>
            <a:r>
              <a:rPr lang="en-GB" sz="1200" kern="1200" baseline="0" dirty="0" smtClean="0">
                <a:solidFill>
                  <a:schemeClr val="tx1"/>
                </a:solidFill>
                <a:effectLst/>
                <a:latin typeface="+mn-lt"/>
                <a:ea typeface="+mn-ea"/>
                <a:cs typeface="+mn-cs"/>
              </a:rPr>
              <a:t>(and probably failing!) to work on 5/6 separate income streams at once. </a:t>
            </a:r>
          </a:p>
          <a:p>
            <a:endParaRPr lang="en-GB" sz="1200" b="1" kern="1200" baseline="0" dirty="0" smtClean="0">
              <a:solidFill>
                <a:schemeClr val="tx1"/>
              </a:solidFill>
              <a:effectLst/>
              <a:latin typeface="+mn-lt"/>
              <a:ea typeface="+mn-ea"/>
              <a:cs typeface="+mn-cs"/>
            </a:endParaRPr>
          </a:p>
          <a:p>
            <a:r>
              <a:rPr lang="en-GB" sz="1200" b="0" kern="1200" baseline="0" dirty="0" smtClean="0">
                <a:solidFill>
                  <a:schemeClr val="tx1"/>
                </a:solidFill>
                <a:effectLst/>
                <a:latin typeface="+mn-lt"/>
                <a:ea typeface="+mn-ea"/>
                <a:cs typeface="+mn-cs"/>
              </a:rPr>
              <a:t>The recent unsolicited </a:t>
            </a:r>
            <a:r>
              <a:rPr lang="en-GB" sz="1200" kern="1200" baseline="0" dirty="0" smtClean="0">
                <a:solidFill>
                  <a:schemeClr val="tx1"/>
                </a:solidFill>
                <a:effectLst/>
                <a:latin typeface="+mn-lt"/>
                <a:ea typeface="+mn-ea"/>
                <a:cs typeface="+mn-cs"/>
              </a:rPr>
              <a:t>$200k donation (which takes our mid-year income % to 148% - I’d aimed to achieve £150k in major gifts this year) illustrates perfectly why major donor income is currently similar to legacies in that it’s fairly unpredictable – unless we find the time to commit the typical </a:t>
            </a:r>
            <a:r>
              <a:rPr lang="en-GB" sz="1200" kern="1200" dirty="0" smtClean="0">
                <a:solidFill>
                  <a:schemeClr val="tx1"/>
                </a:solidFill>
                <a:effectLst/>
                <a:latin typeface="+mn-lt"/>
                <a:ea typeface="+mn-ea"/>
                <a:cs typeface="+mn-cs"/>
              </a:rPr>
              <a:t>12-18 months or relationship building,</a:t>
            </a:r>
            <a:r>
              <a:rPr lang="en-GB" sz="1200" kern="1200" baseline="0" dirty="0" smtClean="0">
                <a:solidFill>
                  <a:schemeClr val="tx1"/>
                </a:solidFill>
                <a:effectLst/>
                <a:latin typeface="+mn-lt"/>
                <a:ea typeface="+mn-ea"/>
                <a:cs typeface="+mn-cs"/>
              </a:rPr>
              <a:t> a lot of admin, contact, emails, chasing (which is all logged in </a:t>
            </a:r>
            <a:r>
              <a:rPr lang="en-GB" sz="1200" kern="1200" baseline="0" dirty="0" err="1" smtClean="0">
                <a:solidFill>
                  <a:schemeClr val="tx1"/>
                </a:solidFill>
                <a:effectLst/>
                <a:latin typeface="+mn-lt"/>
                <a:ea typeface="+mn-ea"/>
                <a:cs typeface="+mn-cs"/>
              </a:rPr>
              <a:t>civiCRM</a:t>
            </a:r>
            <a:r>
              <a:rPr lang="en-GB" sz="1200" kern="1200" baseline="0" dirty="0" smtClean="0">
                <a:solidFill>
                  <a:schemeClr val="tx1"/>
                </a:solidFill>
                <a:effectLst/>
                <a:latin typeface="+mn-lt"/>
                <a:ea typeface="+mn-ea"/>
                <a:cs typeface="+mn-cs"/>
              </a:rPr>
              <a:t> as a fundraiser’s bread and butter) then it will continue to be tricky to predict and rely on major donor income going forward. </a:t>
            </a:r>
            <a:endParaRPr lang="en-GB" sz="1200" b="1" kern="1200" baseline="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9E5505C-DAFF-4691-A744-513C142D1C73}" type="slidenum">
              <a:rPr lang="en-GB" smtClean="0"/>
              <a:t>7</a:t>
            </a:fld>
            <a:endParaRPr lang="en-GB"/>
          </a:p>
        </p:txBody>
      </p:sp>
    </p:spTree>
    <p:extLst>
      <p:ext uri="{BB962C8B-B14F-4D97-AF65-F5344CB8AC3E}">
        <p14:creationId xmlns:p14="http://schemas.microsoft.com/office/powerpoint/2010/main" val="20473389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 didn’t include Community</a:t>
            </a:r>
            <a:r>
              <a:rPr lang="en-GB" baseline="0" dirty="0" smtClean="0"/>
              <a:t> Fundraising as a separate line in this year’s budget, knowing it would be near impossible to find the time to develop it alongside everything else – and the amount of income we receive from it could be quite small to begin with.</a:t>
            </a:r>
          </a:p>
          <a:p>
            <a:endParaRPr lang="en-GB" baseline="0" dirty="0" smtClean="0"/>
          </a:p>
          <a:p>
            <a:r>
              <a:rPr lang="en-GB" baseline="0" dirty="0" smtClean="0"/>
              <a:t>However, I think it could play a really important part in developing our wider supporter base to be ‘useful’ whilst increasing PM’s brand awareness. Pursuing challenge events and even smaller scale events/projects like coffee mornings or garden parties will give our supporters an opportunity to ‘campaign’ and be active on our behalf, and for us to develop and grow more donor relationships at a lower level of giving. </a:t>
            </a:r>
          </a:p>
          <a:p>
            <a:endParaRPr lang="en-GB" baseline="0" dirty="0" smtClean="0"/>
          </a:p>
          <a:p>
            <a:r>
              <a:rPr lang="en-GB" baseline="0" dirty="0" smtClean="0"/>
              <a:t>We have all the tools we need to develop this income stream – including </a:t>
            </a:r>
            <a:r>
              <a:rPr lang="en-GB" baseline="0" dirty="0" err="1" smtClean="0"/>
              <a:t>civiCRM</a:t>
            </a:r>
            <a:r>
              <a:rPr lang="en-GB" baseline="0" dirty="0" smtClean="0"/>
              <a:t> and how it links to our website – and know our supporters are committed and want to act for us, so this could be a great way to harness that energy and </a:t>
            </a:r>
            <a:r>
              <a:rPr lang="en-GB" b="0" baseline="0" dirty="0" smtClean="0"/>
              <a:t>create a pool of active PM advocates beyond ‘local groups’.</a:t>
            </a:r>
          </a:p>
        </p:txBody>
      </p:sp>
      <p:sp>
        <p:nvSpPr>
          <p:cNvPr id="4" name="Slide Number Placeholder 3"/>
          <p:cNvSpPr>
            <a:spLocks noGrp="1"/>
          </p:cNvSpPr>
          <p:nvPr>
            <p:ph type="sldNum" sz="quarter" idx="10"/>
          </p:nvPr>
        </p:nvSpPr>
        <p:spPr/>
        <p:txBody>
          <a:bodyPr/>
          <a:lstStyle/>
          <a:p>
            <a:fld id="{A9E5505C-DAFF-4691-A744-513C142D1C73}" type="slidenum">
              <a:rPr lang="en-GB" smtClean="0"/>
              <a:t>8</a:t>
            </a:fld>
            <a:endParaRPr lang="en-GB"/>
          </a:p>
        </p:txBody>
      </p:sp>
    </p:spTree>
    <p:extLst>
      <p:ext uri="{BB962C8B-B14F-4D97-AF65-F5344CB8AC3E}">
        <p14:creationId xmlns:p14="http://schemas.microsoft.com/office/powerpoint/2010/main" val="370894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And finally, Trusts and Foundations.</a:t>
            </a:r>
            <a:r>
              <a:rPr lang="en-GB" baseline="0" dirty="0" smtClean="0"/>
              <a:t> T</a:t>
            </a:r>
            <a:r>
              <a:rPr lang="en-GB" dirty="0" smtClean="0"/>
              <a:t>his income</a:t>
            </a:r>
            <a:r>
              <a:rPr lang="en-GB" baseline="0" dirty="0" smtClean="0"/>
              <a:t> stream will be even more challenging to get underway properly than with major individual donors. </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We’re up against a lot of competition for this type of funding – especially with many funders pivoting their giving to pandemic-related and -recovery projects over the past 18 months. This, coupled with our usual problem of ‘the population taboo’ means the likes of Rufford Foundation are few and far between – and even if they are out there it will take time to find them, determine the best way to approach them and how best to present PM and its work – they’re all different!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Plus, this is compounded if we look for international funding in line with our organisational ambition: more time, longer and more complicated processes, relationship-building with the ‘big players’… the bigger the grant, the longer it takes.</a:t>
            </a:r>
          </a:p>
          <a:p>
            <a:endParaRPr lang="en-GB" baseline="0" dirty="0" smtClean="0"/>
          </a:p>
          <a:p>
            <a:r>
              <a:rPr lang="en-GB" baseline="0" dirty="0" smtClean="0"/>
              <a:t>We need a few more tools to make developing this income stream little easier: people or publications to help us get a foot in the (back) door, and, you guessed it – more time/capacity as building relationships with trusts and foundations is as important as with major donors. </a:t>
            </a:r>
          </a:p>
          <a:p>
            <a:endParaRPr lang="en-GB" baseline="0" dirty="0" smtClean="0"/>
          </a:p>
          <a:p>
            <a:r>
              <a:rPr lang="en-GB" baseline="0" dirty="0" smtClean="0"/>
              <a:t>But the good news is we already have </a:t>
            </a:r>
            <a:r>
              <a:rPr lang="en-GB" baseline="0" dirty="0" err="1" smtClean="0"/>
              <a:t>civiCRM</a:t>
            </a:r>
            <a:r>
              <a:rPr lang="en-GB" baseline="0" dirty="0" smtClean="0"/>
              <a:t> to help track grants and relationships, and with Monica on board as Research and Policy Adviser, she’ll be helping Robin write a compelling ‘why fund population’ publication as a key priority for this income stream and for major donors. </a:t>
            </a:r>
          </a:p>
          <a:p>
            <a:endParaRPr lang="en-GB" baseline="0" dirty="0" smtClean="0"/>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A9E5505C-DAFF-4691-A744-513C142D1C73}" type="slidenum">
              <a:rPr lang="en-GB" smtClean="0"/>
              <a:t>9</a:t>
            </a:fld>
            <a:endParaRPr lang="en-GB"/>
          </a:p>
        </p:txBody>
      </p:sp>
    </p:spTree>
    <p:extLst>
      <p:ext uri="{BB962C8B-B14F-4D97-AF65-F5344CB8AC3E}">
        <p14:creationId xmlns:p14="http://schemas.microsoft.com/office/powerpoint/2010/main" val="5416438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2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2" name="Picture 1"/>
          <p:cNvPicPr>
            <a:picLocks noChangeAspect="1"/>
          </p:cNvPicPr>
          <p:nvPr userDrawn="1"/>
        </p:nvPicPr>
        <p:blipFill>
          <a:blip r:embed="rId2"/>
          <a:stretch>
            <a:fillRect/>
          </a:stretch>
        </p:blipFill>
        <p:spPr>
          <a:xfrm>
            <a:off x="10180711" y="111881"/>
            <a:ext cx="1883827" cy="1469263"/>
          </a:xfrm>
          <a:prstGeom prst="rect">
            <a:avLst/>
          </a:prstGeom>
        </p:spPr>
      </p:pic>
    </p:spTree>
    <p:extLst>
      <p:ext uri="{BB962C8B-B14F-4D97-AF65-F5344CB8AC3E}">
        <p14:creationId xmlns:p14="http://schemas.microsoft.com/office/powerpoint/2010/main" val="1208157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90582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1"/>
        <p:cNvGrpSpPr/>
        <p:nvPr/>
      </p:nvGrpSpPr>
      <p:grpSpPr>
        <a:xfrm>
          <a:off x="0" y="0"/>
          <a:ext cx="0" cy="0"/>
          <a:chOff x="0" y="0"/>
          <a:chExt cx="0" cy="0"/>
        </a:xfrm>
      </p:grpSpPr>
      <p:sp>
        <p:nvSpPr>
          <p:cNvPr id="32" name="Google Shape;32;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3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3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996904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38"/>
        <p:cNvGrpSpPr/>
        <p:nvPr/>
      </p:nvGrpSpPr>
      <p:grpSpPr>
        <a:xfrm>
          <a:off x="0" y="0"/>
          <a:ext cx="0" cy="0"/>
          <a:chOff x="0" y="0"/>
          <a:chExt cx="0" cy="0"/>
        </a:xfrm>
      </p:grpSpPr>
      <p:sp>
        <p:nvSpPr>
          <p:cNvPr id="39" name="Google Shape;39;p3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32"/>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41" name="Google Shape;41;p3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2" name="Google Shape;42;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518871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5"/>
        <p:cNvGrpSpPr/>
        <p:nvPr/>
      </p:nvGrpSpPr>
      <p:grpSpPr>
        <a:xfrm>
          <a:off x="0" y="0"/>
          <a:ext cx="0" cy="0"/>
          <a:chOff x="0" y="0"/>
          <a:chExt cx="0" cy="0"/>
        </a:xfrm>
      </p:grpSpPr>
      <p:sp>
        <p:nvSpPr>
          <p:cNvPr id="46" name="Google Shape;46;p3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3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8" name="Google Shape;48;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204777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65"/>
        <p:cNvGrpSpPr/>
        <p:nvPr/>
      </p:nvGrpSpPr>
      <p:grpSpPr>
        <a:xfrm>
          <a:off x="0" y="0"/>
          <a:ext cx="0" cy="0"/>
          <a:chOff x="0" y="0"/>
          <a:chExt cx="0" cy="0"/>
        </a:xfrm>
      </p:grpSpPr>
      <p:sp>
        <p:nvSpPr>
          <p:cNvPr id="66" name="Google Shape;66;p3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3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3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751033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407230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3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043150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F9DDE">
            <a:alpha val="26274"/>
          </a:srgbClr>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7" name="Picture 6"/>
          <p:cNvPicPr>
            <a:picLocks noChangeAspect="1"/>
          </p:cNvPicPr>
          <p:nvPr userDrawn="1"/>
        </p:nvPicPr>
        <p:blipFill>
          <a:blip r:embed="rId10"/>
          <a:stretch>
            <a:fillRect/>
          </a:stretch>
        </p:blipFill>
        <p:spPr>
          <a:xfrm>
            <a:off x="10180711" y="111881"/>
            <a:ext cx="1883827" cy="1469263"/>
          </a:xfrm>
          <a:prstGeom prst="rect">
            <a:avLst/>
          </a:prstGeom>
        </p:spPr>
      </p:pic>
    </p:spTree>
    <p:extLst>
      <p:ext uri="{BB962C8B-B14F-4D97-AF65-F5344CB8AC3E}">
        <p14:creationId xmlns:p14="http://schemas.microsoft.com/office/powerpoint/2010/main" val="1382546679"/>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9" r:id="rId6"/>
    <p:sldLayoutId id="2147483670" r:id="rId7"/>
    <p:sldLayoutId id="2147483671"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462476"/>
            <a:ext cx="9144000" cy="2387600"/>
          </a:xfrm>
        </p:spPr>
        <p:txBody>
          <a:bodyPr>
            <a:normAutofit fontScale="90000"/>
          </a:bodyPr>
          <a:lstStyle/>
          <a:p>
            <a:r>
              <a:rPr lang="en-GB" b="1" dirty="0" smtClean="0"/>
              <a:t>Fundraising</a:t>
            </a:r>
            <a:br>
              <a:rPr lang="en-GB" b="1" dirty="0" smtClean="0"/>
            </a:br>
            <a:r>
              <a:rPr lang="en-GB" sz="3600" b="1" dirty="0" smtClean="0"/>
              <a:t>Where we are </a:t>
            </a:r>
            <a:br>
              <a:rPr lang="en-GB" sz="3600" b="1" dirty="0" smtClean="0"/>
            </a:br>
            <a:r>
              <a:rPr lang="en-GB" sz="3600" dirty="0" smtClean="0"/>
              <a:t>(and where we could go…)</a:t>
            </a:r>
            <a:br>
              <a:rPr lang="en-GB" sz="3600" dirty="0" smtClean="0"/>
            </a:br>
            <a:endParaRPr lang="en-GB" sz="3600" dirty="0"/>
          </a:p>
        </p:txBody>
      </p:sp>
      <p:sp>
        <p:nvSpPr>
          <p:cNvPr id="3" name="Subtitle 2"/>
          <p:cNvSpPr>
            <a:spLocks noGrp="1"/>
          </p:cNvSpPr>
          <p:nvPr>
            <p:ph type="subTitle" idx="1"/>
          </p:nvPr>
        </p:nvSpPr>
        <p:spPr>
          <a:xfrm>
            <a:off x="1524000" y="4477409"/>
            <a:ext cx="9144000" cy="1655762"/>
          </a:xfrm>
        </p:spPr>
        <p:txBody>
          <a:bodyPr/>
          <a:lstStyle/>
          <a:p>
            <a:r>
              <a:rPr lang="en-GB" dirty="0" smtClean="0"/>
              <a:t>Izi </a:t>
            </a:r>
            <a:r>
              <a:rPr lang="en-GB" dirty="0" err="1" smtClean="0"/>
              <a:t>Clery</a:t>
            </a:r>
            <a:r>
              <a:rPr lang="en-GB" dirty="0" smtClean="0"/>
              <a:t> – Fundraising Manager</a:t>
            </a:r>
          </a:p>
          <a:p>
            <a:r>
              <a:rPr lang="en-GB" dirty="0" smtClean="0"/>
              <a:t>Presentation to the Board – 25 January 2022</a:t>
            </a:r>
            <a:endParaRPr lang="en-GB" dirty="0"/>
          </a:p>
        </p:txBody>
      </p:sp>
    </p:spTree>
    <p:extLst>
      <p:ext uri="{BB962C8B-B14F-4D97-AF65-F5344CB8AC3E}">
        <p14:creationId xmlns:p14="http://schemas.microsoft.com/office/powerpoint/2010/main" val="30531964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Mid-year review summary</a:t>
            </a:r>
            <a:endParaRPr lang="en-GB" b="1" dirty="0"/>
          </a:p>
        </p:txBody>
      </p:sp>
      <p:graphicFrame>
        <p:nvGraphicFramePr>
          <p:cNvPr id="5" name="Table 4"/>
          <p:cNvGraphicFramePr>
            <a:graphicFrameLocks noGrp="1"/>
          </p:cNvGraphicFramePr>
          <p:nvPr>
            <p:extLst>
              <p:ext uri="{D42A27DB-BD31-4B8C-83A1-F6EECF244321}">
                <p14:modId xmlns:p14="http://schemas.microsoft.com/office/powerpoint/2010/main" val="714251215"/>
              </p:ext>
            </p:extLst>
          </p:nvPr>
        </p:nvGraphicFramePr>
        <p:xfrm>
          <a:off x="929640" y="1781994"/>
          <a:ext cx="8480611" cy="2768600"/>
        </p:xfrm>
        <a:graphic>
          <a:graphicData uri="http://schemas.openxmlformats.org/drawingml/2006/table">
            <a:tbl>
              <a:tblPr firstRow="1" bandRow="1">
                <a:tableStyleId>{5202B0CA-FC54-4496-8BCA-5EF66A818D29}</a:tableStyleId>
              </a:tblPr>
              <a:tblGrid>
                <a:gridCol w="2508255">
                  <a:extLst>
                    <a:ext uri="{9D8B030D-6E8A-4147-A177-3AD203B41FA5}">
                      <a16:colId xmlns:a16="http://schemas.microsoft.com/office/drawing/2014/main" val="1211604573"/>
                    </a:ext>
                  </a:extLst>
                </a:gridCol>
                <a:gridCol w="2986178">
                  <a:extLst>
                    <a:ext uri="{9D8B030D-6E8A-4147-A177-3AD203B41FA5}">
                      <a16:colId xmlns:a16="http://schemas.microsoft.com/office/drawing/2014/main" val="447793295"/>
                    </a:ext>
                  </a:extLst>
                </a:gridCol>
                <a:gridCol w="2986178">
                  <a:extLst>
                    <a:ext uri="{9D8B030D-6E8A-4147-A177-3AD203B41FA5}">
                      <a16:colId xmlns:a16="http://schemas.microsoft.com/office/drawing/2014/main" val="2801438207"/>
                    </a:ext>
                  </a:extLst>
                </a:gridCol>
              </a:tblGrid>
              <a:tr h="370840">
                <a:tc>
                  <a:txBody>
                    <a:bodyPr/>
                    <a:lstStyle/>
                    <a:p>
                      <a:r>
                        <a:rPr lang="en-GB" dirty="0" smtClean="0"/>
                        <a:t>Fundraising</a:t>
                      </a:r>
                      <a:r>
                        <a:rPr lang="en-GB" baseline="0" dirty="0" smtClean="0"/>
                        <a:t> income stream</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GB" dirty="0" smtClean="0"/>
                        <a:t>Mid-year % of total income target </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GB" dirty="0" smtClean="0"/>
                        <a:t>Note</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78184"/>
                    </a:solidFill>
                  </a:tcPr>
                </a:tc>
                <a:extLst>
                  <a:ext uri="{0D108BD9-81ED-4DB2-BD59-A6C34878D82A}">
                    <a16:rowId xmlns:a16="http://schemas.microsoft.com/office/drawing/2014/main" val="679167615"/>
                  </a:ext>
                </a:extLst>
              </a:tr>
              <a:tr h="370840">
                <a:tc>
                  <a:txBody>
                    <a:bodyPr/>
                    <a:lstStyle/>
                    <a:p>
                      <a:pPr marL="0" indent="0">
                        <a:buNone/>
                      </a:pPr>
                      <a:r>
                        <a:rPr lang="en-GB" dirty="0" smtClean="0"/>
                        <a:t>1. Members</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smtClean="0"/>
                        <a:t>51%</a:t>
                      </a:r>
                      <a:endParaRPr lang="en-GB"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200" b="0" dirty="0" smtClean="0"/>
                        <a:t>Half way through the year </a:t>
                      </a:r>
                      <a:endParaRPr lang="en-GB"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2584611"/>
                  </a:ext>
                </a:extLst>
              </a:tr>
              <a:tr h="370840">
                <a:tc>
                  <a:txBody>
                    <a:bodyPr/>
                    <a:lstStyle/>
                    <a:p>
                      <a:r>
                        <a:rPr lang="en-GB" dirty="0" smtClean="0"/>
                        <a:t>2. Cash Appeals </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smtClean="0"/>
                        <a:t>76%</a:t>
                      </a:r>
                      <a:endParaRPr lang="en-GB"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200" b="0" dirty="0" smtClean="0"/>
                        <a:t>Spring Appeal yet to launch</a:t>
                      </a:r>
                      <a:endParaRPr lang="en-GB"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90093932"/>
                  </a:ext>
                </a:extLst>
              </a:tr>
              <a:tr h="370840">
                <a:tc>
                  <a:txBody>
                    <a:bodyPr/>
                    <a:lstStyle/>
                    <a:p>
                      <a:r>
                        <a:rPr lang="en-GB" dirty="0" smtClean="0"/>
                        <a:t>3. Legacies </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smtClean="0"/>
                        <a:t>43%</a:t>
                      </a:r>
                      <a:endParaRPr lang="en-GB"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200" b="0" dirty="0" smtClean="0"/>
                        <a:t>Current</a:t>
                      </a:r>
                      <a:r>
                        <a:rPr lang="en-GB" sz="1200" b="0" baseline="0" dirty="0" smtClean="0"/>
                        <a:t> estimate, known to be lumpy</a:t>
                      </a:r>
                      <a:endParaRPr lang="en-GB"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8371830"/>
                  </a:ext>
                </a:extLst>
              </a:tr>
              <a:tr h="370840">
                <a:tc>
                  <a:txBody>
                    <a:bodyPr/>
                    <a:lstStyle/>
                    <a:p>
                      <a:r>
                        <a:rPr lang="en-GB" dirty="0" smtClean="0"/>
                        <a:t>4. Major donors</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smtClean="0"/>
                        <a:t>48%</a:t>
                      </a:r>
                      <a:endParaRPr lang="en-GB"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200" b="0" dirty="0" smtClean="0"/>
                        <a:t>Half way through the year (plus</a:t>
                      </a:r>
                      <a:r>
                        <a:rPr lang="en-GB" sz="1200" b="0" baseline="0" dirty="0" smtClean="0"/>
                        <a:t> $200k unsolicited donation = 148%)</a:t>
                      </a:r>
                      <a:endParaRPr lang="en-GB"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8655259"/>
                  </a:ext>
                </a:extLst>
              </a:tr>
              <a:tr h="370840">
                <a:tc>
                  <a:txBody>
                    <a:bodyPr/>
                    <a:lstStyle/>
                    <a:p>
                      <a:r>
                        <a:rPr lang="en-GB" dirty="0" smtClean="0"/>
                        <a:t>5. Community</a:t>
                      </a:r>
                      <a:r>
                        <a:rPr lang="en-GB" baseline="0" dirty="0" smtClean="0"/>
                        <a:t> Fundraising</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smtClean="0"/>
                        <a:t>0%</a:t>
                      </a:r>
                      <a:endParaRPr lang="en-GB"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200" b="0" dirty="0" smtClean="0"/>
                        <a:t>N/A</a:t>
                      </a:r>
                      <a:r>
                        <a:rPr lang="en-GB" sz="1200" b="0" baseline="0" dirty="0" smtClean="0"/>
                        <a:t> this FY</a:t>
                      </a:r>
                      <a:endParaRPr lang="en-GB"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5907031"/>
                  </a:ext>
                </a:extLst>
              </a:tr>
              <a:tr h="370840">
                <a:tc>
                  <a:txBody>
                    <a:bodyPr/>
                    <a:lstStyle/>
                    <a:p>
                      <a:r>
                        <a:rPr lang="en-GB" dirty="0" smtClean="0"/>
                        <a:t>6. Trusts</a:t>
                      </a:r>
                      <a:r>
                        <a:rPr lang="en-GB" baseline="0" dirty="0" smtClean="0"/>
                        <a:t> and Foundations</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smtClean="0"/>
                        <a:t>0%</a:t>
                      </a:r>
                      <a:endParaRPr lang="en-GB"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200" b="0" dirty="0" smtClean="0"/>
                        <a:t>Rufford</a:t>
                      </a:r>
                      <a:r>
                        <a:rPr lang="en-GB" sz="1200" b="0" baseline="0" dirty="0" smtClean="0"/>
                        <a:t> Foundation repeat application yet to be submitted </a:t>
                      </a:r>
                      <a:endParaRPr lang="en-GB" sz="1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3938692"/>
                  </a:ext>
                </a:extLst>
              </a:tr>
            </a:tbl>
          </a:graphicData>
        </a:graphic>
      </p:graphicFrame>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6179" y="5245280"/>
            <a:ext cx="2272718" cy="724266"/>
          </a:xfrm>
          <a:prstGeom prst="rect">
            <a:avLst/>
          </a:prstGeom>
        </p:spPr>
      </p:pic>
      <p:sp>
        <p:nvSpPr>
          <p:cNvPr id="14" name="Rectangle 13"/>
          <p:cNvSpPr/>
          <p:nvPr/>
        </p:nvSpPr>
        <p:spPr>
          <a:xfrm>
            <a:off x="6929594" y="5191915"/>
            <a:ext cx="2429241" cy="830997"/>
          </a:xfrm>
          <a:prstGeom prst="rect">
            <a:avLst/>
          </a:prstGeom>
          <a:noFill/>
          <a:ln w="57150">
            <a:solidFill>
              <a:srgbClr val="0F9DDE"/>
            </a:solidFill>
          </a:ln>
        </p:spPr>
        <p:txBody>
          <a:bodyPr wrap="square" lIns="91440" tIns="45720" rIns="91440" bIns="45720">
            <a:spAutoFit/>
          </a:bodyPr>
          <a:lstStyle/>
          <a:p>
            <a:pPr algn="ctr"/>
            <a:r>
              <a:rPr lang="en-US" sz="2400" cap="none" spc="0" dirty="0" smtClean="0">
                <a:ln w="0"/>
                <a:solidFill>
                  <a:srgbClr val="0F9DDE"/>
                </a:solidFill>
                <a:effectLst>
                  <a:outerShdw blurRad="38100" dist="19050" dir="2700000" algn="tl" rotWithShape="0">
                    <a:schemeClr val="dk1">
                      <a:alpha val="40000"/>
                    </a:schemeClr>
                  </a:outerShdw>
                </a:effectLst>
              </a:rPr>
              <a:t>“OTHER</a:t>
            </a:r>
            <a:br>
              <a:rPr lang="en-US" sz="2400" cap="none" spc="0" dirty="0" smtClean="0">
                <a:ln w="0"/>
                <a:solidFill>
                  <a:srgbClr val="0F9DDE"/>
                </a:solidFill>
                <a:effectLst>
                  <a:outerShdw blurRad="38100" dist="19050" dir="2700000" algn="tl" rotWithShape="0">
                    <a:schemeClr val="dk1">
                      <a:alpha val="40000"/>
                    </a:schemeClr>
                  </a:outerShdw>
                </a:effectLst>
              </a:rPr>
            </a:br>
            <a:r>
              <a:rPr lang="en-US" sz="2400" cap="none" spc="0" dirty="0" smtClean="0">
                <a:ln w="0"/>
                <a:solidFill>
                  <a:srgbClr val="0F9DDE"/>
                </a:solidFill>
                <a:effectLst>
                  <a:outerShdw blurRad="38100" dist="19050" dir="2700000" algn="tl" rotWithShape="0">
                    <a:schemeClr val="dk1">
                      <a:alpha val="40000"/>
                    </a:schemeClr>
                  </a:outerShdw>
                </a:effectLst>
              </a:rPr>
              <a:t>DONATIONS”</a:t>
            </a:r>
            <a:endParaRPr lang="en-US" sz="2400" cap="none" spc="0" dirty="0">
              <a:ln w="0"/>
              <a:solidFill>
                <a:srgbClr val="0F9DDE"/>
              </a:solidFill>
              <a:effectLst>
                <a:outerShdw blurRad="38100" dist="19050" dir="2700000" algn="tl" rotWithShape="0">
                  <a:schemeClr val="dk1">
                    <a:alpha val="40000"/>
                  </a:schemeClr>
                </a:outerShdw>
              </a:effectLst>
            </a:endParaRPr>
          </a:p>
        </p:txBody>
      </p:sp>
      <p:sp>
        <p:nvSpPr>
          <p:cNvPr id="3" name="TextBox 2"/>
          <p:cNvSpPr txBox="1"/>
          <p:nvPr/>
        </p:nvSpPr>
        <p:spPr>
          <a:xfrm>
            <a:off x="888403" y="5422747"/>
            <a:ext cx="2611253" cy="369332"/>
          </a:xfrm>
          <a:prstGeom prst="rect">
            <a:avLst/>
          </a:prstGeom>
          <a:noFill/>
        </p:spPr>
        <p:txBody>
          <a:bodyPr wrap="square" rtlCol="0">
            <a:spAutoFit/>
          </a:bodyPr>
          <a:lstStyle/>
          <a:p>
            <a:r>
              <a:rPr lang="en-GB" dirty="0" smtClean="0"/>
              <a:t>Plus other income from:</a:t>
            </a:r>
            <a:endParaRPr lang="en-GB" dirty="0"/>
          </a:p>
        </p:txBody>
      </p:sp>
      <p:sp>
        <p:nvSpPr>
          <p:cNvPr id="7" name="TextBox 6"/>
          <p:cNvSpPr txBox="1"/>
          <p:nvPr/>
        </p:nvSpPr>
        <p:spPr>
          <a:xfrm rot="25191">
            <a:off x="6876927" y="6031996"/>
            <a:ext cx="2480589" cy="369332"/>
          </a:xfrm>
          <a:prstGeom prst="rect">
            <a:avLst/>
          </a:prstGeom>
          <a:noFill/>
        </p:spPr>
        <p:txBody>
          <a:bodyPr wrap="square" rtlCol="0">
            <a:spAutoFit/>
          </a:bodyPr>
          <a:lstStyle/>
          <a:p>
            <a:r>
              <a:rPr lang="en-GB" i="1" dirty="0" smtClean="0"/>
              <a:t>&gt;£5k = c.£40k / 167%</a:t>
            </a:r>
            <a:endParaRPr lang="en-GB" i="1" dirty="0"/>
          </a:p>
        </p:txBody>
      </p:sp>
      <p:sp>
        <p:nvSpPr>
          <p:cNvPr id="8" name="TextBox 7"/>
          <p:cNvSpPr txBox="1"/>
          <p:nvPr/>
        </p:nvSpPr>
        <p:spPr>
          <a:xfrm>
            <a:off x="6144075" y="5422747"/>
            <a:ext cx="628997" cy="369332"/>
          </a:xfrm>
          <a:prstGeom prst="rect">
            <a:avLst/>
          </a:prstGeom>
          <a:noFill/>
        </p:spPr>
        <p:txBody>
          <a:bodyPr wrap="square" rtlCol="0">
            <a:spAutoFit/>
          </a:bodyPr>
          <a:lstStyle/>
          <a:p>
            <a:r>
              <a:rPr lang="en-GB" dirty="0" smtClean="0"/>
              <a:t>and</a:t>
            </a:r>
            <a:endParaRPr lang="en-GB" dirty="0"/>
          </a:p>
        </p:txBody>
      </p:sp>
    </p:spTree>
    <p:extLst>
      <p:ext uri="{BB962C8B-B14F-4D97-AF65-F5344CB8AC3E}">
        <p14:creationId xmlns:p14="http://schemas.microsoft.com/office/powerpoint/2010/main" val="31300132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Priorities for</a:t>
            </a:r>
            <a:r>
              <a:rPr lang="en-GB" b="1" i="1" dirty="0" smtClean="0"/>
              <a:t> </a:t>
            </a:r>
            <a:r>
              <a:rPr lang="en-GB" b="1" dirty="0" smtClean="0"/>
              <a:t>undeveloped areas</a:t>
            </a:r>
            <a:endParaRPr lang="en-GB" b="1" dirty="0"/>
          </a:p>
        </p:txBody>
      </p:sp>
      <p:sp>
        <p:nvSpPr>
          <p:cNvPr id="4" name="Text Placeholder 2"/>
          <p:cNvSpPr txBox="1">
            <a:spLocks/>
          </p:cNvSpPr>
          <p:nvPr/>
        </p:nvSpPr>
        <p:spPr>
          <a:xfrm>
            <a:off x="737616" y="1726312"/>
            <a:ext cx="10939272" cy="4528577"/>
          </a:xfrm>
          <a:prstGeom prst="rect">
            <a:avLst/>
          </a:prstGeom>
          <a:noFill/>
          <a:ln>
            <a:noFill/>
          </a:ln>
        </p:spPr>
        <p:txBody>
          <a:bodyPr spcFirstLastPara="1" wrap="square" lIns="91425" tIns="45700" rIns="91425" bIns="45700" numCol="2" spcCol="3600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14300" indent="0">
              <a:buFont typeface="Arial"/>
              <a:buNone/>
            </a:pPr>
            <a:r>
              <a:rPr lang="en-GB" sz="2000" b="1" kern="0" dirty="0" smtClean="0"/>
              <a:t>Community fundraising</a:t>
            </a:r>
          </a:p>
          <a:p>
            <a:r>
              <a:rPr lang="en-GB" sz="1800" kern="0" dirty="0" smtClean="0"/>
              <a:t>Increase capacity (as part of ‘managing growth’ project)</a:t>
            </a:r>
          </a:p>
          <a:p>
            <a:r>
              <a:rPr lang="en-GB" sz="1800" kern="0" dirty="0" smtClean="0"/>
              <a:t>Develop new materials and ways for supporters/donors to get involved </a:t>
            </a:r>
          </a:p>
          <a:p>
            <a:r>
              <a:rPr lang="en-GB" sz="1800" kern="0" dirty="0" smtClean="0"/>
              <a:t>Good opportunity to grow digital/online fundraising in a new way</a:t>
            </a:r>
          </a:p>
          <a:p>
            <a:pPr marL="114300" indent="0">
              <a:buNone/>
            </a:pPr>
            <a:endParaRPr lang="en-GB" sz="1400" kern="0" dirty="0" smtClean="0"/>
          </a:p>
          <a:p>
            <a:pPr marL="114300" indent="0">
              <a:buFont typeface="Arial"/>
              <a:buNone/>
            </a:pPr>
            <a:r>
              <a:rPr lang="en-GB" sz="2000" b="1" kern="0" dirty="0" smtClean="0"/>
              <a:t>Major donors </a:t>
            </a:r>
          </a:p>
          <a:p>
            <a:r>
              <a:rPr lang="en-US" sz="1800" kern="0" dirty="0" smtClean="0"/>
              <a:t>Increase time available for approaches, relationship building and management</a:t>
            </a:r>
          </a:p>
          <a:p>
            <a:r>
              <a:rPr lang="en-US" sz="1800" kern="0" dirty="0" err="1" smtClean="0"/>
              <a:t>Utilise</a:t>
            </a:r>
            <a:r>
              <a:rPr lang="en-US" sz="1800" kern="0" dirty="0" smtClean="0"/>
              <a:t> other available materials to enhance approaches </a:t>
            </a:r>
          </a:p>
          <a:p>
            <a:endParaRPr lang="en-US" sz="1800" kern="0" dirty="0"/>
          </a:p>
          <a:p>
            <a:endParaRPr lang="en-US" sz="1800" kern="0" dirty="0" smtClean="0"/>
          </a:p>
          <a:p>
            <a:pPr marL="114300" indent="0">
              <a:buNone/>
            </a:pPr>
            <a:endParaRPr lang="en-GB" sz="1800" kern="0" dirty="0" smtClean="0"/>
          </a:p>
          <a:p>
            <a:pPr marL="114300" indent="0">
              <a:buFont typeface="Arial"/>
              <a:buNone/>
            </a:pPr>
            <a:r>
              <a:rPr lang="en-GB" sz="2000" b="1" kern="0" dirty="0" smtClean="0"/>
              <a:t>Trusts and Foundations</a:t>
            </a:r>
          </a:p>
          <a:p>
            <a:r>
              <a:rPr lang="en-US" sz="1800" kern="0" dirty="0" smtClean="0"/>
              <a:t>Increase time available for approaches, relationship building and management</a:t>
            </a:r>
          </a:p>
          <a:p>
            <a:r>
              <a:rPr lang="en-US" sz="1800" kern="0" dirty="0" smtClean="0"/>
              <a:t>2022-24 </a:t>
            </a:r>
            <a:r>
              <a:rPr lang="en-US" sz="1800" kern="0" dirty="0" err="1"/>
              <a:t>Organisational</a:t>
            </a:r>
            <a:r>
              <a:rPr lang="en-US" sz="1800" kern="0" dirty="0"/>
              <a:t> Strategy </a:t>
            </a:r>
          </a:p>
          <a:p>
            <a:r>
              <a:rPr lang="en-GB" sz="1800" kern="0" dirty="0"/>
              <a:t>‘Why fund population’ </a:t>
            </a:r>
            <a:r>
              <a:rPr lang="en-GB" sz="1800" kern="0" dirty="0" smtClean="0"/>
              <a:t>publication</a:t>
            </a:r>
          </a:p>
          <a:p>
            <a:r>
              <a:rPr lang="en-GB" sz="1800" kern="0" dirty="0" smtClean="0">
                <a:solidFill>
                  <a:schemeClr val="tx1"/>
                </a:solidFill>
              </a:rPr>
              <a:t>Other campaign-specific briefings</a:t>
            </a:r>
          </a:p>
          <a:p>
            <a:pPr marL="114300" indent="0">
              <a:buNone/>
            </a:pPr>
            <a:endParaRPr lang="en-GB" sz="1800" kern="0" dirty="0" smtClean="0">
              <a:solidFill>
                <a:schemeClr val="bg1">
                  <a:lumMod val="50000"/>
                </a:schemeClr>
              </a:solidFill>
            </a:endParaRPr>
          </a:p>
          <a:p>
            <a:pPr marL="114300" indent="0">
              <a:buNone/>
            </a:pPr>
            <a:r>
              <a:rPr lang="en-GB" sz="2000" b="1" kern="0" dirty="0" smtClean="0">
                <a:solidFill>
                  <a:schemeClr val="bg1">
                    <a:lumMod val="50000"/>
                  </a:schemeClr>
                </a:solidFill>
              </a:rPr>
              <a:t>Audience development </a:t>
            </a:r>
            <a:endParaRPr lang="en-GB" sz="2000" b="1" kern="0" dirty="0">
              <a:solidFill>
                <a:schemeClr val="bg1">
                  <a:lumMod val="50000"/>
                </a:schemeClr>
              </a:solidFill>
            </a:endParaRPr>
          </a:p>
          <a:p>
            <a:pPr marL="114300" indent="0">
              <a:buNone/>
            </a:pPr>
            <a:r>
              <a:rPr lang="en-US" sz="1800" kern="0" dirty="0" smtClean="0">
                <a:solidFill>
                  <a:schemeClr val="bg1">
                    <a:lumMod val="50000"/>
                  </a:schemeClr>
                </a:solidFill>
              </a:rPr>
              <a:t>Overall, a more strategic approach to growing our audience of supporters/donors is needed in support of all fundraising efforts, including better marketing and making our positive connections work for us e.g. Patrons, EAG, other external stakeholders</a:t>
            </a:r>
            <a:endParaRPr lang="en-US" sz="1800" kern="0" dirty="0">
              <a:solidFill>
                <a:schemeClr val="bg1">
                  <a:lumMod val="50000"/>
                </a:schemeClr>
              </a:solidFill>
            </a:endParaRPr>
          </a:p>
          <a:p>
            <a:pPr marL="114300" indent="0">
              <a:buNone/>
            </a:pPr>
            <a:endParaRPr lang="en-GB" sz="1800" kern="0" dirty="0"/>
          </a:p>
          <a:p>
            <a:endParaRPr lang="en-GB" sz="1800" kern="0" dirty="0" smtClean="0"/>
          </a:p>
        </p:txBody>
      </p:sp>
    </p:spTree>
    <p:extLst>
      <p:ext uri="{BB962C8B-B14F-4D97-AF65-F5344CB8AC3E}">
        <p14:creationId xmlns:p14="http://schemas.microsoft.com/office/powerpoint/2010/main" val="16871067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146467"/>
            <a:ext cx="10515600" cy="2852737"/>
          </a:xfrm>
        </p:spPr>
        <p:txBody>
          <a:bodyPr>
            <a:normAutofit/>
          </a:bodyPr>
          <a:lstStyle/>
          <a:p>
            <a:pPr algn="ctr"/>
            <a:r>
              <a:rPr lang="en-GB" sz="4400" b="1" dirty="0" smtClean="0"/>
              <a:t>Questions?</a:t>
            </a:r>
            <a:br>
              <a:rPr lang="en-GB" sz="4400" b="1" dirty="0" smtClean="0"/>
            </a:br>
            <a:r>
              <a:rPr lang="en-GB" sz="4400" b="1" dirty="0"/>
              <a:t/>
            </a:r>
            <a:br>
              <a:rPr lang="en-GB" sz="4400" b="1" dirty="0"/>
            </a:br>
            <a:r>
              <a:rPr lang="en-GB" sz="4400" dirty="0" smtClean="0"/>
              <a:t>Thank you</a:t>
            </a:r>
            <a:endParaRPr lang="en-GB" sz="4400" dirty="0"/>
          </a:p>
        </p:txBody>
      </p:sp>
      <p:sp>
        <p:nvSpPr>
          <p:cNvPr id="3" name="Text Placeholder 2"/>
          <p:cNvSpPr>
            <a:spLocks noGrp="1"/>
          </p:cNvSpPr>
          <p:nvPr>
            <p:ph type="body" idx="1"/>
          </p:nvPr>
        </p:nvSpPr>
        <p:spPr/>
        <p:txBody>
          <a:bodyPr/>
          <a:lstStyle/>
          <a:p>
            <a:pPr algn="ctr"/>
            <a:r>
              <a:rPr lang="en-GB" dirty="0" smtClean="0"/>
              <a:t>Izi.Clery@populationmatters.org</a:t>
            </a:r>
          </a:p>
          <a:p>
            <a:pPr algn="ctr"/>
            <a:r>
              <a:rPr lang="en-GB" dirty="0" smtClean="0"/>
              <a:t>020 4515 1792</a:t>
            </a:r>
            <a:endParaRPr lang="en-GB" dirty="0"/>
          </a:p>
        </p:txBody>
      </p:sp>
    </p:spTree>
    <p:extLst>
      <p:ext uri="{BB962C8B-B14F-4D97-AF65-F5344CB8AC3E}">
        <p14:creationId xmlns:p14="http://schemas.microsoft.com/office/powerpoint/2010/main" val="40692421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Income history</a:t>
            </a:r>
            <a:endParaRPr lang="en-GB" b="1" dirty="0"/>
          </a:p>
        </p:txBody>
      </p:sp>
      <p:sp>
        <p:nvSpPr>
          <p:cNvPr id="3" name="Text Placeholder 2"/>
          <p:cNvSpPr>
            <a:spLocks noGrp="1"/>
          </p:cNvSpPr>
          <p:nvPr>
            <p:ph type="body" idx="1"/>
          </p:nvPr>
        </p:nvSpPr>
        <p:spPr/>
        <p:txBody>
          <a:bodyPr/>
          <a:lstStyle/>
          <a:p>
            <a:endParaRPr lang="en-GB" dirty="0"/>
          </a:p>
        </p:txBody>
      </p:sp>
      <p:pic>
        <p:nvPicPr>
          <p:cNvPr id="4" name="Google Shape;117;p39"/>
          <p:cNvPicPr preferRelativeResize="0"/>
          <p:nvPr/>
        </p:nvPicPr>
        <p:blipFill rotWithShape="1">
          <a:blip r:embed="rId3">
            <a:alphaModFix/>
          </a:blip>
          <a:srcRect/>
          <a:stretch/>
        </p:blipFill>
        <p:spPr>
          <a:xfrm>
            <a:off x="838200" y="1825625"/>
            <a:ext cx="10515600" cy="4449960"/>
          </a:xfrm>
          <a:prstGeom prst="rect">
            <a:avLst/>
          </a:prstGeom>
          <a:noFill/>
          <a:ln>
            <a:noFill/>
          </a:ln>
        </p:spPr>
      </p:pic>
      <p:sp>
        <p:nvSpPr>
          <p:cNvPr id="5" name="TextBox 4"/>
          <p:cNvSpPr txBox="1"/>
          <p:nvPr/>
        </p:nvSpPr>
        <p:spPr>
          <a:xfrm>
            <a:off x="9737538" y="2493102"/>
            <a:ext cx="1161303" cy="369332"/>
          </a:xfrm>
          <a:prstGeom prst="rect">
            <a:avLst/>
          </a:prstGeom>
          <a:noFill/>
        </p:spPr>
        <p:txBody>
          <a:bodyPr wrap="square" rtlCol="0">
            <a:spAutoFit/>
          </a:bodyPr>
          <a:lstStyle/>
          <a:p>
            <a:r>
              <a:rPr lang="en-GB" dirty="0" smtClean="0"/>
              <a:t>£840,000</a:t>
            </a:r>
            <a:endParaRPr lang="en-GB" dirty="0"/>
          </a:p>
        </p:txBody>
      </p:sp>
      <p:sp>
        <p:nvSpPr>
          <p:cNvPr id="9" name="TextBox 8"/>
          <p:cNvSpPr txBox="1"/>
          <p:nvPr/>
        </p:nvSpPr>
        <p:spPr>
          <a:xfrm>
            <a:off x="1632749" y="3631962"/>
            <a:ext cx="1161303" cy="369332"/>
          </a:xfrm>
          <a:prstGeom prst="rect">
            <a:avLst/>
          </a:prstGeom>
          <a:noFill/>
        </p:spPr>
        <p:txBody>
          <a:bodyPr wrap="square" rtlCol="0">
            <a:spAutoFit/>
          </a:bodyPr>
          <a:lstStyle/>
          <a:p>
            <a:r>
              <a:rPr lang="en-GB" dirty="0" smtClean="0"/>
              <a:t>£465,000</a:t>
            </a:r>
            <a:endParaRPr lang="en-GB" dirty="0"/>
          </a:p>
        </p:txBody>
      </p:sp>
    </p:spTree>
    <p:extLst>
      <p:ext uri="{BB962C8B-B14F-4D97-AF65-F5344CB8AC3E}">
        <p14:creationId xmlns:p14="http://schemas.microsoft.com/office/powerpoint/2010/main" val="4977728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809084323"/>
              </p:ext>
            </p:extLst>
          </p:nvPr>
        </p:nvGraphicFramePr>
        <p:xfrm>
          <a:off x="838200" y="1925650"/>
          <a:ext cx="5181600" cy="41870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GB" b="1" dirty="0"/>
              <a:t>The “fundraising mix”</a:t>
            </a:r>
            <a:endParaRPr lang="en-GB" dirty="0"/>
          </a:p>
        </p:txBody>
      </p:sp>
      <p:graphicFrame>
        <p:nvGraphicFramePr>
          <p:cNvPr id="27" name="Table 26"/>
          <p:cNvGraphicFramePr>
            <a:graphicFrameLocks noGrp="1"/>
          </p:cNvGraphicFramePr>
          <p:nvPr>
            <p:extLst>
              <p:ext uri="{D42A27DB-BD31-4B8C-83A1-F6EECF244321}">
                <p14:modId xmlns:p14="http://schemas.microsoft.com/office/powerpoint/2010/main" val="440222374"/>
              </p:ext>
            </p:extLst>
          </p:nvPr>
        </p:nvGraphicFramePr>
        <p:xfrm>
          <a:off x="6496728" y="2832995"/>
          <a:ext cx="4857072" cy="2372360"/>
        </p:xfrm>
        <a:graphic>
          <a:graphicData uri="http://schemas.openxmlformats.org/drawingml/2006/table">
            <a:tbl>
              <a:tblPr firstRow="1" bandRow="1">
                <a:tableStyleId>{D7AC3CCA-C797-4891-BE02-D94E43425B78}</a:tableStyleId>
              </a:tblPr>
              <a:tblGrid>
                <a:gridCol w="1359269">
                  <a:extLst>
                    <a:ext uri="{9D8B030D-6E8A-4147-A177-3AD203B41FA5}">
                      <a16:colId xmlns:a16="http://schemas.microsoft.com/office/drawing/2014/main" val="168585647"/>
                    </a:ext>
                  </a:extLst>
                </a:gridCol>
                <a:gridCol w="3497803">
                  <a:extLst>
                    <a:ext uri="{9D8B030D-6E8A-4147-A177-3AD203B41FA5}">
                      <a16:colId xmlns:a16="http://schemas.microsoft.com/office/drawing/2014/main" val="305374292"/>
                    </a:ext>
                  </a:extLst>
                </a:gridCol>
              </a:tblGrid>
              <a:tr h="370840">
                <a:tc>
                  <a:txBody>
                    <a:bodyPr/>
                    <a:lstStyle/>
                    <a:p>
                      <a:r>
                        <a:rPr lang="en-GB" b="1" dirty="0" smtClean="0"/>
                        <a:t>Accounting</a:t>
                      </a:r>
                    </a:p>
                  </a:txBody>
                  <a:tcPr/>
                </a:tc>
                <a:tc>
                  <a:txBody>
                    <a:bodyPr/>
                    <a:lstStyle/>
                    <a:p>
                      <a:r>
                        <a:rPr lang="en-GB" b="1" dirty="0" smtClean="0"/>
                        <a:t>Fundraising</a:t>
                      </a:r>
                      <a:endParaRPr lang="en-GB" b="1" dirty="0"/>
                    </a:p>
                  </a:txBody>
                  <a:tcPr/>
                </a:tc>
                <a:extLst>
                  <a:ext uri="{0D108BD9-81ED-4DB2-BD59-A6C34878D82A}">
                    <a16:rowId xmlns:a16="http://schemas.microsoft.com/office/drawing/2014/main" val="3568201246"/>
                  </a:ext>
                </a:extLst>
              </a:tr>
              <a:tr h="370840">
                <a:tc>
                  <a:txBody>
                    <a:bodyPr/>
                    <a:lstStyle/>
                    <a:p>
                      <a:r>
                        <a:rPr lang="en-GB" b="0" dirty="0" smtClean="0"/>
                        <a:t>Donations</a:t>
                      </a:r>
                    </a:p>
                  </a:txBody>
                  <a:tcPr/>
                </a:tc>
                <a:tc>
                  <a:txBody>
                    <a:bodyPr/>
                    <a:lstStyle/>
                    <a:p>
                      <a:r>
                        <a:rPr lang="en-GB" b="0" dirty="0" smtClean="0"/>
                        <a:t>Members,</a:t>
                      </a:r>
                      <a:r>
                        <a:rPr lang="en-GB" b="0" baseline="0" dirty="0" smtClean="0"/>
                        <a:t> cash appeals, major donors, community fundraising </a:t>
                      </a:r>
                      <a:endParaRPr lang="en-GB" b="0" dirty="0"/>
                    </a:p>
                  </a:txBody>
                  <a:tcPr/>
                </a:tc>
                <a:extLst>
                  <a:ext uri="{0D108BD9-81ED-4DB2-BD59-A6C34878D82A}">
                    <a16:rowId xmlns:a16="http://schemas.microsoft.com/office/drawing/2014/main" val="477228173"/>
                  </a:ext>
                </a:extLst>
              </a:tr>
              <a:tr h="370840">
                <a:tc>
                  <a:txBody>
                    <a:bodyPr/>
                    <a:lstStyle/>
                    <a:p>
                      <a:r>
                        <a:rPr lang="en-GB" dirty="0" smtClean="0"/>
                        <a:t>Gift Aid</a:t>
                      </a:r>
                      <a:endParaRPr lang="en-GB" dirty="0"/>
                    </a:p>
                  </a:txBody>
                  <a:tcPr/>
                </a:tc>
                <a:tc>
                  <a:txBody>
                    <a:bodyPr/>
                    <a:lstStyle/>
                    <a:p>
                      <a:r>
                        <a:rPr lang="en-GB" dirty="0" smtClean="0"/>
                        <a:t>Where applicable</a:t>
                      </a:r>
                      <a:r>
                        <a:rPr lang="en-GB" baseline="0" dirty="0" smtClean="0"/>
                        <a:t> from above</a:t>
                      </a:r>
                      <a:endParaRPr lang="en-GB" dirty="0"/>
                    </a:p>
                  </a:txBody>
                  <a:tcPr/>
                </a:tc>
                <a:extLst>
                  <a:ext uri="{0D108BD9-81ED-4DB2-BD59-A6C34878D82A}">
                    <a16:rowId xmlns:a16="http://schemas.microsoft.com/office/drawing/2014/main" val="1284630542"/>
                  </a:ext>
                </a:extLst>
              </a:tr>
              <a:tr h="370840">
                <a:tc>
                  <a:txBody>
                    <a:bodyPr/>
                    <a:lstStyle/>
                    <a:p>
                      <a:r>
                        <a:rPr lang="en-GB" dirty="0" smtClean="0"/>
                        <a:t>Grants</a:t>
                      </a:r>
                      <a:endParaRPr lang="en-GB" dirty="0"/>
                    </a:p>
                  </a:txBody>
                  <a:tcPr/>
                </a:tc>
                <a:tc>
                  <a:txBody>
                    <a:bodyPr/>
                    <a:lstStyle/>
                    <a:p>
                      <a:r>
                        <a:rPr lang="en-GB" dirty="0" smtClean="0"/>
                        <a:t>Trusts and</a:t>
                      </a:r>
                      <a:r>
                        <a:rPr lang="en-GB" baseline="0" dirty="0" smtClean="0"/>
                        <a:t> Foundations</a:t>
                      </a:r>
                      <a:endParaRPr lang="en-GB" dirty="0"/>
                    </a:p>
                  </a:txBody>
                  <a:tcPr/>
                </a:tc>
                <a:extLst>
                  <a:ext uri="{0D108BD9-81ED-4DB2-BD59-A6C34878D82A}">
                    <a16:rowId xmlns:a16="http://schemas.microsoft.com/office/drawing/2014/main" val="2524047543"/>
                  </a:ext>
                </a:extLst>
              </a:tr>
              <a:tr h="370840">
                <a:tc>
                  <a:txBody>
                    <a:bodyPr/>
                    <a:lstStyle/>
                    <a:p>
                      <a:r>
                        <a:rPr lang="en-GB" dirty="0" smtClean="0"/>
                        <a:t>Legacies </a:t>
                      </a:r>
                      <a:endParaRPr lang="en-GB" dirty="0"/>
                    </a:p>
                  </a:txBody>
                  <a:tcPr/>
                </a:tc>
                <a:tc>
                  <a:txBody>
                    <a:bodyPr/>
                    <a:lstStyle/>
                    <a:p>
                      <a:r>
                        <a:rPr lang="en-GB" dirty="0" smtClean="0"/>
                        <a:t>Legacies </a:t>
                      </a:r>
                      <a:endParaRPr lang="en-GB" dirty="0"/>
                    </a:p>
                  </a:txBody>
                  <a:tcPr/>
                </a:tc>
                <a:extLst>
                  <a:ext uri="{0D108BD9-81ED-4DB2-BD59-A6C34878D82A}">
                    <a16:rowId xmlns:a16="http://schemas.microsoft.com/office/drawing/2014/main" val="3674130155"/>
                  </a:ext>
                </a:extLst>
              </a:tr>
              <a:tr h="370840">
                <a:tc>
                  <a:txBody>
                    <a:bodyPr/>
                    <a:lstStyle/>
                    <a:p>
                      <a:r>
                        <a:rPr lang="en-GB" dirty="0" smtClean="0"/>
                        <a:t>Other </a:t>
                      </a:r>
                      <a:endParaRPr lang="en-GB" dirty="0"/>
                    </a:p>
                  </a:txBody>
                  <a:tcPr/>
                </a:tc>
                <a:tc>
                  <a:txBody>
                    <a:bodyPr/>
                    <a:lstStyle/>
                    <a:p>
                      <a:r>
                        <a:rPr lang="en-GB" dirty="0" smtClean="0"/>
                        <a:t>Fundraising</a:t>
                      </a:r>
                      <a:r>
                        <a:rPr lang="en-GB" baseline="0" dirty="0" smtClean="0"/>
                        <a:t> N/A</a:t>
                      </a:r>
                      <a:endParaRPr lang="en-GB" dirty="0"/>
                    </a:p>
                  </a:txBody>
                  <a:tcPr/>
                </a:tc>
                <a:extLst>
                  <a:ext uri="{0D108BD9-81ED-4DB2-BD59-A6C34878D82A}">
                    <a16:rowId xmlns:a16="http://schemas.microsoft.com/office/drawing/2014/main" val="2992463219"/>
                  </a:ext>
                </a:extLst>
              </a:tr>
            </a:tbl>
          </a:graphicData>
        </a:graphic>
      </p:graphicFrame>
    </p:spTree>
    <p:extLst>
      <p:ext uri="{BB962C8B-B14F-4D97-AF65-F5344CB8AC3E}">
        <p14:creationId xmlns:p14="http://schemas.microsoft.com/office/powerpoint/2010/main" val="27213169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Members </a:t>
            </a:r>
            <a:endParaRPr lang="en-GB" b="1" dirty="0"/>
          </a:p>
        </p:txBody>
      </p:sp>
      <p:grpSp>
        <p:nvGrpSpPr>
          <p:cNvPr id="19" name="Group 18"/>
          <p:cNvGrpSpPr/>
          <p:nvPr/>
        </p:nvGrpSpPr>
        <p:grpSpPr>
          <a:xfrm>
            <a:off x="10772294" y="5454649"/>
            <a:ext cx="1328112" cy="1332707"/>
            <a:chOff x="2121068" y="-175316"/>
            <a:chExt cx="1561061" cy="1566462"/>
          </a:xfrm>
        </p:grpSpPr>
        <p:sp>
          <p:nvSpPr>
            <p:cNvPr id="20" name="Oval 19"/>
            <p:cNvSpPr/>
            <p:nvPr/>
          </p:nvSpPr>
          <p:spPr>
            <a:xfrm>
              <a:off x="2121068" y="-175316"/>
              <a:ext cx="1561061" cy="1566462"/>
            </a:xfrm>
            <a:prstGeom prst="ellipse">
              <a:avLst/>
            </a:prstGeom>
            <a:solidFill>
              <a:srgbClr val="00B0F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21" name="Oval 4"/>
            <p:cNvSpPr txBox="1"/>
            <p:nvPr/>
          </p:nvSpPr>
          <p:spPr>
            <a:xfrm>
              <a:off x="2349680" y="54087"/>
              <a:ext cx="1103837" cy="110765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1. Members (regular donors)</a:t>
              </a:r>
              <a:endParaRPr lang="en-US" sz="1400" kern="1200" dirty="0"/>
            </a:p>
          </p:txBody>
        </p:sp>
      </p:grpSp>
      <p:sp>
        <p:nvSpPr>
          <p:cNvPr id="6" name="TextBox 5"/>
          <p:cNvSpPr txBox="1"/>
          <p:nvPr/>
        </p:nvSpPr>
        <p:spPr>
          <a:xfrm>
            <a:off x="8812628" y="5705503"/>
            <a:ext cx="1862418" cy="830997"/>
          </a:xfrm>
          <a:prstGeom prst="rect">
            <a:avLst/>
          </a:prstGeom>
          <a:noFill/>
          <a:ln w="57150">
            <a:solidFill>
              <a:srgbClr val="FF0000"/>
            </a:solidFill>
          </a:ln>
        </p:spPr>
        <p:txBody>
          <a:bodyPr wrap="square" rtlCol="0">
            <a:spAutoFit/>
          </a:bodyPr>
          <a:lstStyle/>
          <a:p>
            <a:pPr algn="ctr"/>
            <a:r>
              <a:rPr lang="en-GB" sz="1600" b="1" dirty="0" smtClean="0"/>
              <a:t>Mid-year review: </a:t>
            </a:r>
          </a:p>
          <a:p>
            <a:pPr algn="ctr"/>
            <a:r>
              <a:rPr lang="en-GB" sz="1600" b="1" dirty="0" smtClean="0"/>
              <a:t># = 39%</a:t>
            </a:r>
          </a:p>
          <a:p>
            <a:pPr algn="ctr"/>
            <a:r>
              <a:rPr lang="en-GB" sz="1600" b="1" dirty="0" smtClean="0"/>
              <a:t>£ = 51%</a:t>
            </a:r>
            <a:endParaRPr lang="en-GB" sz="1600" b="1" dirty="0"/>
          </a:p>
        </p:txBody>
      </p:sp>
      <p:graphicFrame>
        <p:nvGraphicFramePr>
          <p:cNvPr id="22" name="Chart 21"/>
          <p:cNvGraphicFramePr>
            <a:graphicFrameLocks/>
          </p:cNvGraphicFramePr>
          <p:nvPr>
            <p:extLst>
              <p:ext uri="{D42A27DB-BD31-4B8C-83A1-F6EECF244321}">
                <p14:modId xmlns:p14="http://schemas.microsoft.com/office/powerpoint/2010/main" val="3469831478"/>
              </p:ext>
            </p:extLst>
          </p:nvPr>
        </p:nvGraphicFramePr>
        <p:xfrm>
          <a:off x="838200" y="1604885"/>
          <a:ext cx="8199268" cy="39355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863915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Appeals</a:t>
            </a:r>
            <a:endParaRPr lang="en-GB" b="1" dirty="0"/>
          </a:p>
        </p:txBody>
      </p:sp>
      <p:grpSp>
        <p:nvGrpSpPr>
          <p:cNvPr id="4" name="Group 3"/>
          <p:cNvGrpSpPr/>
          <p:nvPr/>
        </p:nvGrpSpPr>
        <p:grpSpPr>
          <a:xfrm>
            <a:off x="10714208" y="5371404"/>
            <a:ext cx="1418883" cy="1423792"/>
            <a:chOff x="3262416" y="598913"/>
            <a:chExt cx="1418883" cy="1423792"/>
          </a:xfrm>
        </p:grpSpPr>
        <p:sp>
          <p:nvSpPr>
            <p:cNvPr id="5" name="Oval 4"/>
            <p:cNvSpPr/>
            <p:nvPr/>
          </p:nvSpPr>
          <p:spPr>
            <a:xfrm>
              <a:off x="3262416" y="598913"/>
              <a:ext cx="1418883" cy="1423792"/>
            </a:xfrm>
            <a:prstGeom prst="ellipse">
              <a:avLst/>
            </a:prstGeom>
            <a:solidFill>
              <a:srgbClr val="FF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6" name="Oval 4"/>
            <p:cNvSpPr txBox="1"/>
            <p:nvPr/>
          </p:nvSpPr>
          <p:spPr>
            <a:xfrm>
              <a:off x="3470207" y="807423"/>
              <a:ext cx="1003301" cy="10067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2. Cash Appeals</a:t>
              </a:r>
            </a:p>
          </p:txBody>
        </p:sp>
      </p:gr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718" y="1584910"/>
            <a:ext cx="3600107" cy="1263196"/>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199" y="3093111"/>
            <a:ext cx="1544899" cy="1575797"/>
          </a:xfrm>
          <a:prstGeom prst="rect">
            <a:avLst/>
          </a:prstGeom>
        </p:spPr>
      </p:pic>
      <p:sp>
        <p:nvSpPr>
          <p:cNvPr id="13" name="TextBox 12"/>
          <p:cNvSpPr txBox="1"/>
          <p:nvPr/>
        </p:nvSpPr>
        <p:spPr>
          <a:xfrm>
            <a:off x="5021756" y="1768635"/>
            <a:ext cx="3112994" cy="1015663"/>
          </a:xfrm>
          <a:prstGeom prst="rect">
            <a:avLst/>
          </a:prstGeom>
          <a:noFill/>
        </p:spPr>
        <p:txBody>
          <a:bodyPr wrap="square" rtlCol="0">
            <a:spAutoFit/>
          </a:bodyPr>
          <a:lstStyle/>
          <a:p>
            <a:r>
              <a:rPr lang="en-GB" sz="2000" b="1" dirty="0" smtClean="0"/>
              <a:t>2020</a:t>
            </a:r>
          </a:p>
          <a:p>
            <a:r>
              <a:rPr lang="en-GB" sz="2000" dirty="0" smtClean="0"/>
              <a:t>Target = £25,000</a:t>
            </a:r>
          </a:p>
          <a:p>
            <a:r>
              <a:rPr lang="en-GB" sz="2000" dirty="0" smtClean="0"/>
              <a:t>Achievement = </a:t>
            </a:r>
            <a:r>
              <a:rPr lang="en-GB" sz="2000" b="1" dirty="0" smtClean="0"/>
              <a:t>102%</a:t>
            </a:r>
          </a:p>
        </p:txBody>
      </p:sp>
      <p:sp>
        <p:nvSpPr>
          <p:cNvPr id="14" name="TextBox 13"/>
          <p:cNvSpPr txBox="1"/>
          <p:nvPr/>
        </p:nvSpPr>
        <p:spPr>
          <a:xfrm>
            <a:off x="2465497" y="3381430"/>
            <a:ext cx="3112994" cy="954107"/>
          </a:xfrm>
          <a:prstGeom prst="rect">
            <a:avLst/>
          </a:prstGeom>
          <a:noFill/>
        </p:spPr>
        <p:txBody>
          <a:bodyPr wrap="square" rtlCol="0">
            <a:spAutoFit/>
          </a:bodyPr>
          <a:lstStyle/>
          <a:p>
            <a:r>
              <a:rPr lang="en-GB" b="1" dirty="0" smtClean="0"/>
              <a:t>2021</a:t>
            </a:r>
          </a:p>
          <a:p>
            <a:r>
              <a:rPr lang="en-GB" dirty="0" smtClean="0"/>
              <a:t>Target = £100,000</a:t>
            </a:r>
          </a:p>
          <a:p>
            <a:r>
              <a:rPr lang="en-GB" sz="2000" dirty="0" smtClean="0"/>
              <a:t>Achievement</a:t>
            </a:r>
            <a:r>
              <a:rPr lang="en-GB" dirty="0" smtClean="0"/>
              <a:t> = </a:t>
            </a:r>
            <a:r>
              <a:rPr lang="en-GB" b="1" dirty="0" smtClean="0"/>
              <a:t>100%</a:t>
            </a:r>
          </a:p>
        </p:txBody>
      </p:sp>
      <p:sp>
        <p:nvSpPr>
          <p:cNvPr id="15" name="TextBox 14"/>
          <p:cNvSpPr txBox="1"/>
          <p:nvPr/>
        </p:nvSpPr>
        <p:spPr>
          <a:xfrm>
            <a:off x="2429806" y="5159970"/>
            <a:ext cx="3112994" cy="923330"/>
          </a:xfrm>
          <a:prstGeom prst="rect">
            <a:avLst/>
          </a:prstGeom>
          <a:noFill/>
        </p:spPr>
        <p:txBody>
          <a:bodyPr wrap="square" rtlCol="0">
            <a:spAutoFit/>
          </a:bodyPr>
          <a:lstStyle/>
          <a:p>
            <a:r>
              <a:rPr lang="en-GB" b="1" dirty="0" smtClean="0"/>
              <a:t>What next?</a:t>
            </a:r>
          </a:p>
          <a:p>
            <a:r>
              <a:rPr lang="en-GB" dirty="0" smtClean="0"/>
              <a:t>2022 Spring Appeal</a:t>
            </a:r>
            <a:br>
              <a:rPr lang="en-GB" dirty="0" smtClean="0"/>
            </a:br>
            <a:r>
              <a:rPr lang="en-GB" dirty="0" smtClean="0"/>
              <a:t>Target = £20,000</a:t>
            </a:r>
          </a:p>
        </p:txBody>
      </p:sp>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9283" y="5008371"/>
            <a:ext cx="1222732" cy="1222732"/>
          </a:xfrm>
          <a:prstGeom prst="rect">
            <a:avLst/>
          </a:prstGeom>
        </p:spPr>
      </p:pic>
      <p:sp>
        <p:nvSpPr>
          <p:cNvPr id="19" name="Rectangle 18"/>
          <p:cNvSpPr/>
          <p:nvPr/>
        </p:nvSpPr>
        <p:spPr>
          <a:xfrm>
            <a:off x="5021756" y="3379580"/>
            <a:ext cx="4878701" cy="954107"/>
          </a:xfrm>
          <a:prstGeom prst="rect">
            <a:avLst/>
          </a:prstGeom>
        </p:spPr>
        <p:txBody>
          <a:bodyPr wrap="square">
            <a:spAutoFit/>
          </a:bodyPr>
          <a:lstStyle/>
          <a:p>
            <a:r>
              <a:rPr lang="en-GB" b="1" dirty="0"/>
              <a:t>The Big </a:t>
            </a:r>
            <a:r>
              <a:rPr lang="en-GB" b="1" dirty="0" smtClean="0"/>
              <a:t>Give Christmas Challenge</a:t>
            </a:r>
            <a:endParaRPr lang="en-GB" b="1" dirty="0"/>
          </a:p>
          <a:p>
            <a:r>
              <a:rPr lang="en-GB" dirty="0"/>
              <a:t>Target = £</a:t>
            </a:r>
            <a:r>
              <a:rPr lang="en-GB" sz="2000" dirty="0"/>
              <a:t>11,500</a:t>
            </a:r>
            <a:endParaRPr lang="en-GB" dirty="0"/>
          </a:p>
          <a:p>
            <a:r>
              <a:rPr lang="en-GB" dirty="0"/>
              <a:t>Achievement = </a:t>
            </a:r>
            <a:r>
              <a:rPr lang="en-GB" b="1" dirty="0"/>
              <a:t>126%</a:t>
            </a:r>
          </a:p>
        </p:txBody>
      </p:sp>
      <p:sp>
        <p:nvSpPr>
          <p:cNvPr id="20" name="TextBox 19"/>
          <p:cNvSpPr txBox="1"/>
          <p:nvPr/>
        </p:nvSpPr>
        <p:spPr>
          <a:xfrm>
            <a:off x="8747895" y="5790912"/>
            <a:ext cx="1862418" cy="584775"/>
          </a:xfrm>
          <a:prstGeom prst="rect">
            <a:avLst/>
          </a:prstGeom>
          <a:noFill/>
          <a:ln w="57150">
            <a:solidFill>
              <a:srgbClr val="FF0000"/>
            </a:solidFill>
          </a:ln>
        </p:spPr>
        <p:txBody>
          <a:bodyPr wrap="square" rtlCol="0">
            <a:spAutoFit/>
          </a:bodyPr>
          <a:lstStyle/>
          <a:p>
            <a:pPr algn="ctr"/>
            <a:r>
              <a:rPr lang="en-GB" sz="1600" b="1" dirty="0" smtClean="0"/>
              <a:t>Mid-year review: </a:t>
            </a:r>
          </a:p>
          <a:p>
            <a:pPr algn="ctr"/>
            <a:r>
              <a:rPr lang="en-GB" sz="1600" b="1" dirty="0" smtClean="0"/>
              <a:t>£ = 76%</a:t>
            </a:r>
            <a:endParaRPr lang="en-GB" sz="1600" b="1" dirty="0"/>
          </a:p>
        </p:txBody>
      </p:sp>
    </p:spTree>
    <p:extLst>
      <p:ext uri="{BB962C8B-B14F-4D97-AF65-F5344CB8AC3E}">
        <p14:creationId xmlns:p14="http://schemas.microsoft.com/office/powerpoint/2010/main" val="19376198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b="7657"/>
          <a:stretch/>
        </p:blipFill>
        <p:spPr>
          <a:xfrm>
            <a:off x="5723235" y="2272730"/>
            <a:ext cx="4806542" cy="3106271"/>
          </a:xfrm>
          <a:prstGeom prst="rect">
            <a:avLst/>
          </a:prstGeom>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1842" t="2106" r="47015" b="2080"/>
          <a:stretch/>
        </p:blipFill>
        <p:spPr>
          <a:xfrm>
            <a:off x="8307311" y="1520081"/>
            <a:ext cx="2679947" cy="3419724"/>
          </a:xfrm>
          <a:prstGeom prst="rect">
            <a:avLst/>
          </a:prstGeom>
        </p:spPr>
      </p:pic>
      <p:grpSp>
        <p:nvGrpSpPr>
          <p:cNvPr id="5" name="Group 4"/>
          <p:cNvGrpSpPr/>
          <p:nvPr/>
        </p:nvGrpSpPr>
        <p:grpSpPr>
          <a:xfrm>
            <a:off x="10644358" y="5330130"/>
            <a:ext cx="1418883" cy="1423792"/>
            <a:chOff x="3241068" y="2104714"/>
            <a:chExt cx="1418883" cy="1423792"/>
          </a:xfrm>
        </p:grpSpPr>
        <p:sp>
          <p:nvSpPr>
            <p:cNvPr id="6" name="Oval 5"/>
            <p:cNvSpPr/>
            <p:nvPr/>
          </p:nvSpPr>
          <p:spPr>
            <a:xfrm>
              <a:off x="3241068" y="2104714"/>
              <a:ext cx="1418883" cy="1423792"/>
            </a:xfrm>
            <a:prstGeom prst="ellipse">
              <a:avLst/>
            </a:prstGeom>
            <a:solidFill>
              <a:schemeClr val="accent2"/>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p:cNvSpPr txBox="1"/>
            <p:nvPr/>
          </p:nvSpPr>
          <p:spPr>
            <a:xfrm>
              <a:off x="3448859" y="2313224"/>
              <a:ext cx="1003301" cy="10067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3. Legacies</a:t>
              </a:r>
              <a:endParaRPr lang="en-US" sz="1400" kern="1200" dirty="0"/>
            </a:p>
          </p:txBody>
        </p:sp>
      </p:grpSp>
      <p:sp>
        <p:nvSpPr>
          <p:cNvPr id="2" name="Title 1"/>
          <p:cNvSpPr>
            <a:spLocks noGrp="1"/>
          </p:cNvSpPr>
          <p:nvPr>
            <p:ph type="title"/>
          </p:nvPr>
        </p:nvSpPr>
        <p:spPr/>
        <p:txBody>
          <a:bodyPr/>
          <a:lstStyle/>
          <a:p>
            <a:r>
              <a:rPr lang="en-GB" b="1" dirty="0" smtClean="0"/>
              <a:t>Legacies</a:t>
            </a:r>
            <a:endParaRPr lang="en-GB" b="1" dirty="0"/>
          </a:p>
        </p:txBody>
      </p:sp>
      <p:sp>
        <p:nvSpPr>
          <p:cNvPr id="3" name="Text Placeholder 2"/>
          <p:cNvSpPr>
            <a:spLocks noGrp="1"/>
          </p:cNvSpPr>
          <p:nvPr>
            <p:ph type="body" idx="1"/>
          </p:nvPr>
        </p:nvSpPr>
        <p:spPr>
          <a:xfrm>
            <a:off x="838200" y="1561576"/>
            <a:ext cx="4677244" cy="4528577"/>
          </a:xfrm>
        </p:spPr>
        <p:txBody>
          <a:bodyPr>
            <a:noAutofit/>
          </a:bodyPr>
          <a:lstStyle/>
          <a:p>
            <a:pPr marL="114300" indent="0">
              <a:buNone/>
            </a:pPr>
            <a:r>
              <a:rPr lang="en-GB" sz="2000" b="1" dirty="0" smtClean="0"/>
              <a:t>So far…</a:t>
            </a:r>
          </a:p>
          <a:p>
            <a:r>
              <a:rPr lang="en-GB" sz="1800" dirty="0" smtClean="0"/>
              <a:t>Refreshed </a:t>
            </a:r>
            <a:r>
              <a:rPr lang="en-GB" sz="1800" dirty="0"/>
              <a:t>legacy web pages </a:t>
            </a:r>
          </a:p>
          <a:p>
            <a:r>
              <a:rPr lang="en-GB" sz="1800" dirty="0"/>
              <a:t>Advertising in </a:t>
            </a:r>
            <a:r>
              <a:rPr lang="en-GB" sz="1800" dirty="0" smtClean="0"/>
              <a:t>The Law Society’s Charity Explorer </a:t>
            </a:r>
          </a:p>
          <a:p>
            <a:endParaRPr lang="en-GB" sz="1400" dirty="0" smtClean="0"/>
          </a:p>
          <a:p>
            <a:pPr marL="114300" indent="0">
              <a:buNone/>
            </a:pPr>
            <a:r>
              <a:rPr lang="en-GB" sz="2000" b="1" dirty="0"/>
              <a:t>What next? </a:t>
            </a:r>
            <a:endParaRPr lang="en-GB" sz="2000" b="1" dirty="0" smtClean="0"/>
          </a:p>
          <a:p>
            <a:r>
              <a:rPr lang="en-GB" sz="1800" dirty="0" smtClean="0"/>
              <a:t>Produce dedicated legacy giving leaflet</a:t>
            </a:r>
          </a:p>
          <a:p>
            <a:r>
              <a:rPr lang="en-US" sz="1800" dirty="0" smtClean="0"/>
              <a:t>Targeted communications where interest has been indicated </a:t>
            </a:r>
          </a:p>
          <a:p>
            <a:r>
              <a:rPr lang="en-US" sz="1800" dirty="0" smtClean="0"/>
              <a:t>Drip-feed communications</a:t>
            </a:r>
          </a:p>
          <a:p>
            <a:r>
              <a:rPr lang="en-GB" sz="1800" dirty="0" smtClean="0"/>
              <a:t>Raise profile during Remember </a:t>
            </a:r>
            <a:r>
              <a:rPr lang="en-GB" sz="1800" dirty="0"/>
              <a:t>a Charity Week (</a:t>
            </a:r>
            <a:r>
              <a:rPr lang="en-GB" sz="1800" dirty="0" smtClean="0"/>
              <a:t>September) and UK </a:t>
            </a:r>
            <a:r>
              <a:rPr lang="en-GB" sz="1800" dirty="0"/>
              <a:t>Legacy Month (</a:t>
            </a:r>
            <a:r>
              <a:rPr lang="en-GB" sz="1800" dirty="0" smtClean="0"/>
              <a:t>October)</a:t>
            </a:r>
            <a:endParaRPr lang="en-GB" sz="1800" dirty="0"/>
          </a:p>
        </p:txBody>
      </p:sp>
      <p:sp>
        <p:nvSpPr>
          <p:cNvPr id="12" name="TextBox 11"/>
          <p:cNvSpPr txBox="1"/>
          <p:nvPr/>
        </p:nvSpPr>
        <p:spPr>
          <a:xfrm>
            <a:off x="8678045" y="5797765"/>
            <a:ext cx="1862418" cy="584775"/>
          </a:xfrm>
          <a:prstGeom prst="rect">
            <a:avLst/>
          </a:prstGeom>
          <a:noFill/>
          <a:ln w="57150">
            <a:solidFill>
              <a:srgbClr val="FF0000"/>
            </a:solidFill>
          </a:ln>
        </p:spPr>
        <p:txBody>
          <a:bodyPr wrap="square" rtlCol="0">
            <a:spAutoFit/>
          </a:bodyPr>
          <a:lstStyle/>
          <a:p>
            <a:pPr algn="ctr"/>
            <a:r>
              <a:rPr lang="en-GB" sz="1600" b="1" dirty="0" smtClean="0"/>
              <a:t>Mid-year review: </a:t>
            </a:r>
          </a:p>
          <a:p>
            <a:pPr algn="ctr"/>
            <a:r>
              <a:rPr lang="en-GB" sz="1600" b="1" dirty="0" smtClean="0"/>
              <a:t>£ = c.43%</a:t>
            </a:r>
            <a:endParaRPr lang="en-GB" sz="1600" b="1" dirty="0"/>
          </a:p>
        </p:txBody>
      </p:sp>
    </p:spTree>
    <p:extLst>
      <p:ext uri="{BB962C8B-B14F-4D97-AF65-F5344CB8AC3E}">
        <p14:creationId xmlns:p14="http://schemas.microsoft.com/office/powerpoint/2010/main" val="1802589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Major donors</a:t>
            </a:r>
            <a:endParaRPr lang="en-GB" b="1" dirty="0"/>
          </a:p>
        </p:txBody>
      </p:sp>
      <p:grpSp>
        <p:nvGrpSpPr>
          <p:cNvPr id="6" name="Group 5"/>
          <p:cNvGrpSpPr/>
          <p:nvPr/>
        </p:nvGrpSpPr>
        <p:grpSpPr>
          <a:xfrm>
            <a:off x="10644358" y="5326954"/>
            <a:ext cx="1418883" cy="1423792"/>
            <a:chOff x="1901977" y="2763256"/>
            <a:chExt cx="1418883" cy="1423792"/>
          </a:xfrm>
        </p:grpSpPr>
        <p:sp>
          <p:nvSpPr>
            <p:cNvPr id="7" name="Oval 6"/>
            <p:cNvSpPr/>
            <p:nvPr/>
          </p:nvSpPr>
          <p:spPr>
            <a:xfrm>
              <a:off x="1901977" y="2763256"/>
              <a:ext cx="1418883" cy="1423792"/>
            </a:xfrm>
            <a:prstGeom prst="ellipse">
              <a:avLst/>
            </a:prstGeom>
            <a:solidFill>
              <a:srgbClr val="00B050"/>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sp>
        <p:sp>
          <p:nvSpPr>
            <p:cNvPr id="8" name="Oval 4"/>
            <p:cNvSpPr txBox="1"/>
            <p:nvPr/>
          </p:nvSpPr>
          <p:spPr>
            <a:xfrm>
              <a:off x="2109768" y="2971766"/>
              <a:ext cx="1003301" cy="10067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4. Major donors </a:t>
              </a:r>
              <a:endParaRPr lang="en-US" sz="1400" kern="1200" dirty="0"/>
            </a:p>
          </p:txBody>
        </p:sp>
      </p:grpSp>
      <p:sp>
        <p:nvSpPr>
          <p:cNvPr id="10" name="TextBox 9"/>
          <p:cNvSpPr txBox="1"/>
          <p:nvPr/>
        </p:nvSpPr>
        <p:spPr>
          <a:xfrm>
            <a:off x="8678045" y="5623351"/>
            <a:ext cx="1862418" cy="830997"/>
          </a:xfrm>
          <a:prstGeom prst="rect">
            <a:avLst/>
          </a:prstGeom>
          <a:noFill/>
          <a:ln w="57150">
            <a:solidFill>
              <a:srgbClr val="FF0000"/>
            </a:solidFill>
          </a:ln>
        </p:spPr>
        <p:txBody>
          <a:bodyPr wrap="square" rtlCol="0">
            <a:spAutoFit/>
          </a:bodyPr>
          <a:lstStyle/>
          <a:p>
            <a:pPr algn="ctr"/>
            <a:r>
              <a:rPr lang="en-GB" sz="1600" b="1" dirty="0" smtClean="0"/>
              <a:t>Mid-year review: </a:t>
            </a:r>
          </a:p>
          <a:p>
            <a:pPr algn="ctr"/>
            <a:r>
              <a:rPr lang="en-GB" sz="1600" b="1" dirty="0" smtClean="0"/>
              <a:t>£ = 148%</a:t>
            </a:r>
            <a:br>
              <a:rPr lang="en-GB" sz="1600" b="1" dirty="0" smtClean="0"/>
            </a:br>
            <a:r>
              <a:rPr lang="en-GB" sz="1600" dirty="0" smtClean="0"/>
              <a:t>or 48%</a:t>
            </a:r>
            <a:endParaRPr lang="en-GB" sz="1600" dirty="0"/>
          </a:p>
        </p:txBody>
      </p:sp>
      <p:pic>
        <p:nvPicPr>
          <p:cNvPr id="11" name="Picture 10"/>
          <p:cNvPicPr>
            <a:picLocks noChangeAspect="1"/>
          </p:cNvPicPr>
          <p:nvPr/>
        </p:nvPicPr>
        <p:blipFill rotWithShape="1">
          <a:blip r:embed="rId3"/>
          <a:srcRect b="7291"/>
          <a:stretch/>
        </p:blipFill>
        <p:spPr>
          <a:xfrm>
            <a:off x="7325125" y="1690688"/>
            <a:ext cx="3215338" cy="2270474"/>
          </a:xfrm>
          <a:prstGeom prst="rect">
            <a:avLst/>
          </a:prstGeom>
        </p:spPr>
      </p:pic>
      <p:sp>
        <p:nvSpPr>
          <p:cNvPr id="9" name="Text Placeholder 2"/>
          <p:cNvSpPr>
            <a:spLocks noGrp="1"/>
          </p:cNvSpPr>
          <p:nvPr>
            <p:ph type="body" idx="1"/>
          </p:nvPr>
        </p:nvSpPr>
        <p:spPr>
          <a:xfrm>
            <a:off x="838199" y="1690688"/>
            <a:ext cx="5988753" cy="4490508"/>
          </a:xfrm>
        </p:spPr>
        <p:txBody>
          <a:bodyPr>
            <a:noAutofit/>
          </a:bodyPr>
          <a:lstStyle/>
          <a:p>
            <a:pPr marL="114300" indent="0">
              <a:buNone/>
            </a:pPr>
            <a:r>
              <a:rPr lang="en-GB" sz="2000" b="1" dirty="0" smtClean="0"/>
              <a:t>Defined for PM as </a:t>
            </a:r>
          </a:p>
          <a:p>
            <a:r>
              <a:rPr lang="en-GB" sz="1800" dirty="0" smtClean="0"/>
              <a:t>Single gifts of £5,000+ or</a:t>
            </a:r>
            <a:endParaRPr lang="en-GB" sz="1800" dirty="0"/>
          </a:p>
          <a:p>
            <a:r>
              <a:rPr lang="en-GB" sz="1800" dirty="0" smtClean="0"/>
              <a:t>Lifetime giving of £10,000+</a:t>
            </a:r>
          </a:p>
          <a:p>
            <a:endParaRPr lang="en-GB" sz="1400" dirty="0" smtClean="0"/>
          </a:p>
          <a:p>
            <a:pPr marL="114300" indent="0">
              <a:buNone/>
            </a:pPr>
            <a:r>
              <a:rPr lang="en-GB" sz="2000" b="1" dirty="0" smtClean="0"/>
              <a:t>HNWI analysis </a:t>
            </a:r>
          </a:p>
          <a:p>
            <a:r>
              <a:rPr lang="en-GB" sz="1800" dirty="0" smtClean="0"/>
              <a:t>By </a:t>
            </a:r>
            <a:r>
              <a:rPr lang="en-GB" sz="1800" dirty="0" err="1" smtClean="0"/>
              <a:t>Factary</a:t>
            </a:r>
            <a:r>
              <a:rPr lang="en-GB" sz="1800" dirty="0"/>
              <a:t> </a:t>
            </a:r>
            <a:r>
              <a:rPr lang="en-GB" sz="1800" dirty="0" smtClean="0"/>
              <a:t>2018</a:t>
            </a:r>
          </a:p>
          <a:p>
            <a:r>
              <a:rPr lang="en-GB" sz="1800" dirty="0" smtClean="0"/>
              <a:t>#11 soft email approaches so far</a:t>
            </a:r>
          </a:p>
          <a:p>
            <a:endParaRPr lang="en-GB" sz="1800" dirty="0"/>
          </a:p>
          <a:p>
            <a:pPr marL="114300" indent="0">
              <a:buNone/>
            </a:pPr>
            <a:r>
              <a:rPr lang="en-GB" sz="2000" b="1" dirty="0" smtClean="0"/>
              <a:t>Relationship fundraising </a:t>
            </a:r>
            <a:endParaRPr lang="en-GB" sz="2000" b="1" dirty="0"/>
          </a:p>
          <a:p>
            <a:r>
              <a:rPr lang="en-GB" sz="1800" dirty="0"/>
              <a:t>Can’t continue to rely on unsolicited </a:t>
            </a:r>
            <a:r>
              <a:rPr lang="en-GB" sz="1800" dirty="0" smtClean="0"/>
              <a:t>donations, but</a:t>
            </a:r>
            <a:endParaRPr lang="en-GB" sz="1800" b="1" dirty="0" smtClean="0"/>
          </a:p>
          <a:p>
            <a:r>
              <a:rPr lang="en-GB" sz="1800" dirty="0" smtClean="0"/>
              <a:t>It takes time! </a:t>
            </a:r>
          </a:p>
        </p:txBody>
      </p:sp>
    </p:spTree>
    <p:extLst>
      <p:ext uri="{BB962C8B-B14F-4D97-AF65-F5344CB8AC3E}">
        <p14:creationId xmlns:p14="http://schemas.microsoft.com/office/powerpoint/2010/main" val="5363511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Community Fundraising</a:t>
            </a:r>
            <a:endParaRPr lang="en-GB" b="1" dirty="0"/>
          </a:p>
        </p:txBody>
      </p:sp>
      <p:sp>
        <p:nvSpPr>
          <p:cNvPr id="3" name="Text Placeholder 2"/>
          <p:cNvSpPr>
            <a:spLocks noGrp="1"/>
          </p:cNvSpPr>
          <p:nvPr>
            <p:ph type="body" idx="1"/>
          </p:nvPr>
        </p:nvSpPr>
        <p:spPr>
          <a:xfrm>
            <a:off x="838200" y="1690688"/>
            <a:ext cx="6065520" cy="3670331"/>
          </a:xfrm>
        </p:spPr>
        <p:txBody>
          <a:bodyPr>
            <a:noAutofit/>
          </a:bodyPr>
          <a:lstStyle/>
          <a:p>
            <a:r>
              <a:rPr lang="en-GB" sz="2000" dirty="0" smtClean="0"/>
              <a:t>Promote online giving platforms </a:t>
            </a:r>
          </a:p>
          <a:p>
            <a:r>
              <a:rPr lang="en-GB" sz="2000" dirty="0" smtClean="0"/>
              <a:t>Create personal campaign pages on our website linked to </a:t>
            </a:r>
            <a:r>
              <a:rPr lang="en-GB" sz="2000" dirty="0" err="1" smtClean="0"/>
              <a:t>civiCRM</a:t>
            </a:r>
            <a:endParaRPr lang="en-GB" sz="2000" dirty="0" smtClean="0"/>
          </a:p>
          <a:p>
            <a:r>
              <a:rPr lang="en-GB" sz="2000" dirty="0" smtClean="0"/>
              <a:t>Take part in national challenge events i.e. London Marathon</a:t>
            </a:r>
          </a:p>
          <a:p>
            <a:r>
              <a:rPr lang="en-GB" sz="2000" dirty="0" smtClean="0"/>
              <a:t>Target younger people </a:t>
            </a:r>
          </a:p>
          <a:p>
            <a:r>
              <a:rPr lang="en-GB" sz="2000" dirty="0" smtClean="0"/>
              <a:t>Develop social media content</a:t>
            </a:r>
          </a:p>
          <a:p>
            <a:r>
              <a:rPr lang="en-GB" sz="2000" dirty="0" smtClean="0"/>
              <a:t>Grow our group of ‘active’ supporters </a:t>
            </a:r>
            <a:br>
              <a:rPr lang="en-GB" sz="2000" dirty="0" smtClean="0"/>
            </a:br>
            <a:r>
              <a:rPr lang="en-GB" sz="2000" dirty="0" smtClean="0"/>
              <a:t>(separate from Local Groups initiative) </a:t>
            </a:r>
          </a:p>
          <a:p>
            <a:r>
              <a:rPr lang="en-GB" sz="2000" dirty="0" smtClean="0"/>
              <a:t>Increase brand awareness </a:t>
            </a:r>
          </a:p>
          <a:p>
            <a:r>
              <a:rPr lang="en-GB" sz="2000" dirty="0" smtClean="0"/>
              <a:t>Develop PM’s own fundraiser </a:t>
            </a:r>
            <a:br>
              <a:rPr lang="en-GB" sz="2000" dirty="0" smtClean="0"/>
            </a:br>
            <a:r>
              <a:rPr lang="en-GB" sz="2000" dirty="0" smtClean="0"/>
              <a:t>i.e. contraception quiz nights or similar </a:t>
            </a:r>
          </a:p>
          <a:p>
            <a:endParaRPr lang="en-GB" sz="2000" dirty="0"/>
          </a:p>
        </p:txBody>
      </p:sp>
      <p:grpSp>
        <p:nvGrpSpPr>
          <p:cNvPr id="6" name="Group 5"/>
          <p:cNvGrpSpPr/>
          <p:nvPr/>
        </p:nvGrpSpPr>
        <p:grpSpPr>
          <a:xfrm>
            <a:off x="10707858" y="5346004"/>
            <a:ext cx="1418883" cy="1423792"/>
            <a:chOff x="544380" y="2134306"/>
            <a:chExt cx="1418883" cy="1423792"/>
          </a:xfrm>
        </p:grpSpPr>
        <p:sp>
          <p:nvSpPr>
            <p:cNvPr id="7" name="Oval 6"/>
            <p:cNvSpPr/>
            <p:nvPr/>
          </p:nvSpPr>
          <p:spPr>
            <a:xfrm>
              <a:off x="544380" y="2134306"/>
              <a:ext cx="1418883" cy="1423792"/>
            </a:xfrm>
            <a:prstGeom prst="ellipse">
              <a:avLst/>
            </a:prstGeom>
            <a:solidFill>
              <a:schemeClr val="accent4">
                <a:lumMod val="75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8" name="Oval 4"/>
            <p:cNvSpPr txBox="1"/>
            <p:nvPr/>
          </p:nvSpPr>
          <p:spPr>
            <a:xfrm>
              <a:off x="752171" y="2342816"/>
              <a:ext cx="1003301" cy="10067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5. Community Fundraising</a:t>
              </a:r>
              <a:endParaRPr lang="en-US" sz="1400" kern="1200" dirty="0"/>
            </a:p>
          </p:txBody>
        </p:sp>
      </p:grpSp>
      <p:sp>
        <p:nvSpPr>
          <p:cNvPr id="10" name="TextBox 9"/>
          <p:cNvSpPr txBox="1"/>
          <p:nvPr/>
        </p:nvSpPr>
        <p:spPr>
          <a:xfrm>
            <a:off x="8691492" y="5765512"/>
            <a:ext cx="1862418" cy="584775"/>
          </a:xfrm>
          <a:prstGeom prst="rect">
            <a:avLst/>
          </a:prstGeom>
          <a:noFill/>
          <a:ln w="57150">
            <a:solidFill>
              <a:srgbClr val="FF0000"/>
            </a:solidFill>
          </a:ln>
        </p:spPr>
        <p:txBody>
          <a:bodyPr wrap="square" rtlCol="0">
            <a:spAutoFit/>
          </a:bodyPr>
          <a:lstStyle/>
          <a:p>
            <a:pPr algn="ctr"/>
            <a:r>
              <a:rPr lang="en-GB" sz="1600" b="1" dirty="0" smtClean="0"/>
              <a:t>Mid-year review: </a:t>
            </a:r>
          </a:p>
          <a:p>
            <a:pPr algn="ctr"/>
            <a:r>
              <a:rPr lang="en-GB" sz="1600" b="1" dirty="0" smtClean="0"/>
              <a:t>N/A</a:t>
            </a:r>
            <a:endParaRPr lang="en-GB" sz="1600" dirty="0"/>
          </a:p>
        </p:txBody>
      </p:sp>
      <p:pic>
        <p:nvPicPr>
          <p:cNvPr id="11" name="Picture 10"/>
          <p:cNvPicPr>
            <a:picLocks noChangeAspect="1"/>
          </p:cNvPicPr>
          <p:nvPr/>
        </p:nvPicPr>
        <p:blipFill>
          <a:blip r:embed="rId3"/>
          <a:stretch>
            <a:fillRect/>
          </a:stretch>
        </p:blipFill>
        <p:spPr>
          <a:xfrm>
            <a:off x="7683474" y="2572923"/>
            <a:ext cx="3024384" cy="1890845"/>
          </a:xfrm>
          <a:prstGeom prst="rect">
            <a:avLst/>
          </a:prstGeom>
        </p:spPr>
      </p:pic>
    </p:spTree>
    <p:extLst>
      <p:ext uri="{BB962C8B-B14F-4D97-AF65-F5344CB8AC3E}">
        <p14:creationId xmlns:p14="http://schemas.microsoft.com/office/powerpoint/2010/main" val="40525980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Trusts and Foundations</a:t>
            </a:r>
            <a:endParaRPr lang="en-GB" b="1" dirty="0"/>
          </a:p>
        </p:txBody>
      </p:sp>
      <p:grpSp>
        <p:nvGrpSpPr>
          <p:cNvPr id="6" name="Group 5"/>
          <p:cNvGrpSpPr/>
          <p:nvPr/>
        </p:nvGrpSpPr>
        <p:grpSpPr>
          <a:xfrm>
            <a:off x="10583540" y="5208771"/>
            <a:ext cx="1540520" cy="1545858"/>
            <a:chOff x="532545" y="537881"/>
            <a:chExt cx="1540520" cy="1545858"/>
          </a:xfrm>
        </p:grpSpPr>
        <p:sp>
          <p:nvSpPr>
            <p:cNvPr id="7" name="Oval 6"/>
            <p:cNvSpPr/>
            <p:nvPr/>
          </p:nvSpPr>
          <p:spPr>
            <a:xfrm>
              <a:off x="532545" y="537881"/>
              <a:ext cx="1540520" cy="1545858"/>
            </a:xfrm>
            <a:prstGeom prst="ellipse">
              <a:avLst/>
            </a:prstGeom>
            <a:solidFill>
              <a:srgbClr val="7030A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8" name="Oval 4"/>
            <p:cNvSpPr txBox="1"/>
            <p:nvPr/>
          </p:nvSpPr>
          <p:spPr>
            <a:xfrm>
              <a:off x="758149" y="764267"/>
              <a:ext cx="1089312" cy="10930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6. Trusts and Foundations</a:t>
              </a:r>
              <a:endParaRPr lang="en-US" sz="1400" kern="1200" dirty="0"/>
            </a:p>
          </p:txBody>
        </p:sp>
      </p:grpSp>
      <p:sp>
        <p:nvSpPr>
          <p:cNvPr id="10" name="TextBox 9"/>
          <p:cNvSpPr txBox="1"/>
          <p:nvPr/>
        </p:nvSpPr>
        <p:spPr>
          <a:xfrm>
            <a:off x="8608320" y="5689312"/>
            <a:ext cx="1862418" cy="584775"/>
          </a:xfrm>
          <a:prstGeom prst="rect">
            <a:avLst/>
          </a:prstGeom>
          <a:noFill/>
          <a:ln w="57150">
            <a:solidFill>
              <a:srgbClr val="FF0000"/>
            </a:solidFill>
          </a:ln>
        </p:spPr>
        <p:txBody>
          <a:bodyPr wrap="square" rtlCol="0">
            <a:spAutoFit/>
          </a:bodyPr>
          <a:lstStyle/>
          <a:p>
            <a:pPr algn="ctr"/>
            <a:r>
              <a:rPr lang="en-GB" sz="1600" b="1" dirty="0" smtClean="0"/>
              <a:t>Mid-year review: </a:t>
            </a:r>
          </a:p>
          <a:p>
            <a:pPr algn="ctr"/>
            <a:r>
              <a:rPr lang="en-GB" sz="1600" b="1" dirty="0" smtClean="0"/>
              <a:t>£ = 0%</a:t>
            </a:r>
            <a:endParaRPr lang="en-GB" sz="16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1290" y="1690688"/>
            <a:ext cx="3247854" cy="3244850"/>
          </a:xfrm>
          <a:prstGeom prst="rect">
            <a:avLst/>
          </a:prstGeom>
        </p:spPr>
      </p:pic>
      <p:sp>
        <p:nvSpPr>
          <p:cNvPr id="9" name="Text Placeholder 2"/>
          <p:cNvSpPr>
            <a:spLocks noGrp="1"/>
          </p:cNvSpPr>
          <p:nvPr>
            <p:ph type="body" idx="1"/>
          </p:nvPr>
        </p:nvSpPr>
        <p:spPr>
          <a:xfrm>
            <a:off x="838200" y="1745510"/>
            <a:ext cx="4677244" cy="4528577"/>
          </a:xfrm>
        </p:spPr>
        <p:txBody>
          <a:bodyPr>
            <a:noAutofit/>
          </a:bodyPr>
          <a:lstStyle/>
          <a:p>
            <a:pPr marL="114300" indent="0">
              <a:buNone/>
            </a:pPr>
            <a:r>
              <a:rPr lang="en-GB" sz="2000" b="1" dirty="0" smtClean="0"/>
              <a:t>Prospects reality check</a:t>
            </a:r>
          </a:p>
          <a:p>
            <a:r>
              <a:rPr lang="en-GB" sz="1800" dirty="0" smtClean="0"/>
              <a:t>‘No unsolicited requests’</a:t>
            </a:r>
          </a:p>
          <a:p>
            <a:r>
              <a:rPr lang="en-GB" sz="1800" dirty="0" smtClean="0"/>
              <a:t>The population taboo</a:t>
            </a:r>
          </a:p>
          <a:p>
            <a:r>
              <a:rPr lang="en-GB" sz="1800" dirty="0" smtClean="0"/>
              <a:t>Pandemic-related priority pivots</a:t>
            </a:r>
          </a:p>
          <a:p>
            <a:endParaRPr lang="en-GB" sz="1400" dirty="0" smtClean="0"/>
          </a:p>
          <a:p>
            <a:pPr marL="114300" indent="0">
              <a:buNone/>
            </a:pPr>
            <a:r>
              <a:rPr lang="en-GB" sz="2000" b="1" dirty="0" smtClean="0"/>
              <a:t>Case for Support </a:t>
            </a:r>
          </a:p>
          <a:p>
            <a:r>
              <a:rPr lang="en-US" sz="1800" dirty="0" smtClean="0"/>
              <a:t>2022-24 </a:t>
            </a:r>
            <a:r>
              <a:rPr lang="en-US" sz="1800" dirty="0" err="1" smtClean="0"/>
              <a:t>Organisational</a:t>
            </a:r>
            <a:r>
              <a:rPr lang="en-US" sz="1800" dirty="0" smtClean="0"/>
              <a:t> Strategy </a:t>
            </a:r>
          </a:p>
          <a:p>
            <a:r>
              <a:rPr lang="en-GB" sz="1800" dirty="0" smtClean="0"/>
              <a:t>‘Why fund population’ publication</a:t>
            </a:r>
          </a:p>
          <a:p>
            <a:endParaRPr lang="en-GB" sz="1800" dirty="0" smtClean="0"/>
          </a:p>
          <a:p>
            <a:pPr marL="114300" indent="0">
              <a:buNone/>
            </a:pPr>
            <a:r>
              <a:rPr lang="en-GB" sz="2000" b="1" dirty="0" smtClean="0"/>
              <a:t>Relationship fundraising </a:t>
            </a:r>
            <a:endParaRPr lang="en-GB" sz="2000" b="1" dirty="0"/>
          </a:p>
          <a:p>
            <a:r>
              <a:rPr lang="en-GB" sz="1800" dirty="0" smtClean="0"/>
              <a:t>It takes time! </a:t>
            </a:r>
          </a:p>
          <a:p>
            <a:endParaRPr lang="en-GB" sz="1800" dirty="0" smtClean="0"/>
          </a:p>
        </p:txBody>
      </p:sp>
    </p:spTree>
    <p:extLst>
      <p:ext uri="{BB962C8B-B14F-4D97-AF65-F5344CB8AC3E}">
        <p14:creationId xmlns:p14="http://schemas.microsoft.com/office/powerpoint/2010/main" val="98007367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937</TotalTime>
  <Words>2639</Words>
  <Application>Microsoft Office PowerPoint</Application>
  <PresentationFormat>Widescreen</PresentationFormat>
  <Paragraphs>250</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1_Office Theme</vt:lpstr>
      <vt:lpstr>Fundraising Where we are  (and where we could go…) </vt:lpstr>
      <vt:lpstr>Income history</vt:lpstr>
      <vt:lpstr>The “fundraising mix”</vt:lpstr>
      <vt:lpstr>Members </vt:lpstr>
      <vt:lpstr>Appeals</vt:lpstr>
      <vt:lpstr>Legacies</vt:lpstr>
      <vt:lpstr>Major donors</vt:lpstr>
      <vt:lpstr>Community Fundraising</vt:lpstr>
      <vt:lpstr>Trusts and Foundations</vt:lpstr>
      <vt:lpstr>Mid-year review summary</vt:lpstr>
      <vt:lpstr>Priorities for undeveloped areas</vt:lpstr>
      <vt:lpstr>Questions?  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Fundraising</dc:title>
  <dc:creator>Izi</dc:creator>
  <cp:lastModifiedBy>Robin Maynard</cp:lastModifiedBy>
  <cp:revision>211</cp:revision>
  <dcterms:created xsi:type="dcterms:W3CDTF">2021-09-07T14:09:00Z</dcterms:created>
  <dcterms:modified xsi:type="dcterms:W3CDTF">2022-05-27T14:52:58Z</dcterms:modified>
</cp:coreProperties>
</file>