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416" r:id="rId2"/>
    <p:sldId id="419" r:id="rId3"/>
    <p:sldId id="422" r:id="rId4"/>
    <p:sldId id="417" r:id="rId5"/>
    <p:sldId id="411" r:id="rId6"/>
    <p:sldId id="388" r:id="rId7"/>
    <p:sldId id="407" r:id="rId8"/>
    <p:sldId id="348" r:id="rId9"/>
    <p:sldId id="377" r:id="rId10"/>
    <p:sldId id="334" r:id="rId11"/>
    <p:sldId id="409" r:id="rId12"/>
    <p:sldId id="378" r:id="rId13"/>
    <p:sldId id="412" r:id="rId14"/>
    <p:sldId id="415" r:id="rId15"/>
    <p:sldId id="424" r:id="rId16"/>
    <p:sldId id="410" r:id="rId17"/>
    <p:sldId id="327" r:id="rId18"/>
    <p:sldId id="346" r:id="rId19"/>
    <p:sldId id="387" r:id="rId20"/>
    <p:sldId id="338" r:id="rId21"/>
    <p:sldId id="398" r:id="rId22"/>
    <p:sldId id="366" r:id="rId23"/>
    <p:sldId id="400" r:id="rId24"/>
    <p:sldId id="401" r:id="rId25"/>
    <p:sldId id="405" r:id="rId26"/>
    <p:sldId id="427" r:id="rId27"/>
    <p:sldId id="406" r:id="rId28"/>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39DE"/>
    <a:srgbClr val="126A7B"/>
    <a:srgbClr val="E09E0D"/>
    <a:srgbClr val="0F9D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2807" autoAdjust="0"/>
  </p:normalViewPr>
  <p:slideViewPr>
    <p:cSldViewPr snapToGrid="0">
      <p:cViewPr varScale="1">
        <p:scale>
          <a:sx n="62" d="100"/>
          <a:sy n="62" d="100"/>
        </p:scale>
        <p:origin x="820" y="5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236822D1-9217-4D9A-9938-C6676534E4BA}" type="datetimeFigureOut">
              <a:rPr lang="en-GB" smtClean="0"/>
              <a:t>27/05/2022</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30B07BE2-08CC-4903-965E-AF3D934608ED}" type="slidenum">
              <a:rPr lang="en-GB" smtClean="0"/>
              <a:t>‹#›</a:t>
            </a:fld>
            <a:endParaRPr lang="en-GB"/>
          </a:p>
        </p:txBody>
      </p:sp>
    </p:spTree>
    <p:extLst>
      <p:ext uri="{BB962C8B-B14F-4D97-AF65-F5344CB8AC3E}">
        <p14:creationId xmlns:p14="http://schemas.microsoft.com/office/powerpoint/2010/main" val="1670967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70DDB34-B10F-4AC7-9A0F-FE5A55973A8C}" type="datetimeFigureOut">
              <a:rPr lang="en-GB" smtClean="0"/>
              <a:t>27/05/2022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C60B2DF-301D-42D0-B732-4DE33083471F}" type="slidenum">
              <a:rPr lang="en-GB" smtClean="0"/>
              <a:t>‹#›</a:t>
            </a:fld>
            <a:endParaRPr lang="en-GB"/>
          </a:p>
        </p:txBody>
      </p:sp>
    </p:spTree>
    <p:extLst>
      <p:ext uri="{BB962C8B-B14F-4D97-AF65-F5344CB8AC3E}">
        <p14:creationId xmlns:p14="http://schemas.microsoft.com/office/powerpoint/2010/main" val="1491422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70DDB34-B10F-4AC7-9A0F-FE5A55973A8C}" type="datetimeFigureOut">
              <a:rPr lang="en-GB" smtClean="0"/>
              <a:t>27/05/2022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C60B2DF-301D-42D0-B732-4DE33083471F}" type="slidenum">
              <a:rPr lang="en-GB" smtClean="0"/>
              <a:t>‹#›</a:t>
            </a:fld>
            <a:endParaRPr lang="en-GB"/>
          </a:p>
        </p:txBody>
      </p:sp>
    </p:spTree>
    <p:extLst>
      <p:ext uri="{BB962C8B-B14F-4D97-AF65-F5344CB8AC3E}">
        <p14:creationId xmlns:p14="http://schemas.microsoft.com/office/powerpoint/2010/main" val="484603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70DDB34-B10F-4AC7-9A0F-FE5A55973A8C}" type="datetimeFigureOut">
              <a:rPr lang="en-GB" smtClean="0"/>
              <a:t>27/05/2022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C60B2DF-301D-42D0-B732-4DE33083471F}" type="slidenum">
              <a:rPr lang="en-GB" smtClean="0"/>
              <a:t>‹#›</a:t>
            </a:fld>
            <a:endParaRPr lang="en-GB"/>
          </a:p>
        </p:txBody>
      </p:sp>
    </p:spTree>
    <p:extLst>
      <p:ext uri="{BB962C8B-B14F-4D97-AF65-F5344CB8AC3E}">
        <p14:creationId xmlns:p14="http://schemas.microsoft.com/office/powerpoint/2010/main" val="3614655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70DDB34-B10F-4AC7-9A0F-FE5A55973A8C}" type="datetimeFigureOut">
              <a:rPr lang="en-GB" smtClean="0"/>
              <a:t>27/05/2022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C60B2DF-301D-42D0-B732-4DE33083471F}" type="slidenum">
              <a:rPr lang="en-GB" smtClean="0"/>
              <a:t>‹#›</a:t>
            </a:fld>
            <a:endParaRPr lang="en-GB"/>
          </a:p>
        </p:txBody>
      </p:sp>
    </p:spTree>
    <p:extLst>
      <p:ext uri="{BB962C8B-B14F-4D97-AF65-F5344CB8AC3E}">
        <p14:creationId xmlns:p14="http://schemas.microsoft.com/office/powerpoint/2010/main" val="1509052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0DDB34-B10F-4AC7-9A0F-FE5A55973A8C}" type="datetimeFigureOut">
              <a:rPr lang="en-GB" smtClean="0"/>
              <a:t>27/05/2022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C60B2DF-301D-42D0-B732-4DE33083471F}" type="slidenum">
              <a:rPr lang="en-GB" smtClean="0"/>
              <a:t>‹#›</a:t>
            </a:fld>
            <a:endParaRPr lang="en-GB"/>
          </a:p>
        </p:txBody>
      </p:sp>
    </p:spTree>
    <p:extLst>
      <p:ext uri="{BB962C8B-B14F-4D97-AF65-F5344CB8AC3E}">
        <p14:creationId xmlns:p14="http://schemas.microsoft.com/office/powerpoint/2010/main" val="2822266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70DDB34-B10F-4AC7-9A0F-FE5A55973A8C}" type="datetimeFigureOut">
              <a:rPr lang="en-GB" smtClean="0"/>
              <a:t>27/05/2022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C60B2DF-301D-42D0-B732-4DE33083471F}" type="slidenum">
              <a:rPr lang="en-GB" smtClean="0"/>
              <a:t>‹#›</a:t>
            </a:fld>
            <a:endParaRPr lang="en-GB"/>
          </a:p>
        </p:txBody>
      </p:sp>
    </p:spTree>
    <p:extLst>
      <p:ext uri="{BB962C8B-B14F-4D97-AF65-F5344CB8AC3E}">
        <p14:creationId xmlns:p14="http://schemas.microsoft.com/office/powerpoint/2010/main" val="536572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70DDB34-B10F-4AC7-9A0F-FE5A55973A8C}" type="datetimeFigureOut">
              <a:rPr lang="en-GB" smtClean="0"/>
              <a:t>27/05/2022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C60B2DF-301D-42D0-B732-4DE33083471F}" type="slidenum">
              <a:rPr lang="en-GB" smtClean="0"/>
              <a:t>‹#›</a:t>
            </a:fld>
            <a:endParaRPr lang="en-GB"/>
          </a:p>
        </p:txBody>
      </p:sp>
    </p:spTree>
    <p:extLst>
      <p:ext uri="{BB962C8B-B14F-4D97-AF65-F5344CB8AC3E}">
        <p14:creationId xmlns:p14="http://schemas.microsoft.com/office/powerpoint/2010/main" val="1239329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70DDB34-B10F-4AC7-9A0F-FE5A55973A8C}" type="datetimeFigureOut">
              <a:rPr lang="en-GB" smtClean="0"/>
              <a:t>27/05/2022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C60B2DF-301D-42D0-B732-4DE33083471F}" type="slidenum">
              <a:rPr lang="en-GB" smtClean="0"/>
              <a:t>‹#›</a:t>
            </a:fld>
            <a:endParaRPr lang="en-GB"/>
          </a:p>
        </p:txBody>
      </p:sp>
    </p:spTree>
    <p:extLst>
      <p:ext uri="{BB962C8B-B14F-4D97-AF65-F5344CB8AC3E}">
        <p14:creationId xmlns:p14="http://schemas.microsoft.com/office/powerpoint/2010/main" val="403122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0DDB34-B10F-4AC7-9A0F-FE5A55973A8C}" type="datetimeFigureOut">
              <a:rPr lang="en-GB" smtClean="0"/>
              <a:t>27/05/2022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C60B2DF-301D-42D0-B732-4DE33083471F}" type="slidenum">
              <a:rPr lang="en-GB" smtClean="0"/>
              <a:t>‹#›</a:t>
            </a:fld>
            <a:endParaRPr lang="en-GB"/>
          </a:p>
        </p:txBody>
      </p:sp>
    </p:spTree>
    <p:extLst>
      <p:ext uri="{BB962C8B-B14F-4D97-AF65-F5344CB8AC3E}">
        <p14:creationId xmlns:p14="http://schemas.microsoft.com/office/powerpoint/2010/main" val="2393058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70DDB34-B10F-4AC7-9A0F-FE5A55973A8C}" type="datetimeFigureOut">
              <a:rPr lang="en-GB" smtClean="0"/>
              <a:t>27/05/2022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C60B2DF-301D-42D0-B732-4DE33083471F}" type="slidenum">
              <a:rPr lang="en-GB" smtClean="0"/>
              <a:t>‹#›</a:t>
            </a:fld>
            <a:endParaRPr lang="en-GB"/>
          </a:p>
        </p:txBody>
      </p:sp>
    </p:spTree>
    <p:extLst>
      <p:ext uri="{BB962C8B-B14F-4D97-AF65-F5344CB8AC3E}">
        <p14:creationId xmlns:p14="http://schemas.microsoft.com/office/powerpoint/2010/main" val="501273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70DDB34-B10F-4AC7-9A0F-FE5A55973A8C}" type="datetimeFigureOut">
              <a:rPr lang="en-GB" smtClean="0"/>
              <a:t>27/05/2022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C60B2DF-301D-42D0-B732-4DE33083471F}" type="slidenum">
              <a:rPr lang="en-GB" smtClean="0"/>
              <a:t>‹#›</a:t>
            </a:fld>
            <a:endParaRPr lang="en-GB"/>
          </a:p>
        </p:txBody>
      </p:sp>
    </p:spTree>
    <p:extLst>
      <p:ext uri="{BB962C8B-B14F-4D97-AF65-F5344CB8AC3E}">
        <p14:creationId xmlns:p14="http://schemas.microsoft.com/office/powerpoint/2010/main" val="3557361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F9DDE">
            <a:alpha val="27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0DDB34-B10F-4AC7-9A0F-FE5A55973A8C}" type="datetimeFigureOut">
              <a:rPr lang="en-GB" smtClean="0"/>
              <a:t>27/05/2022</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60B2DF-301D-42D0-B732-4DE33083471F}" type="slidenum">
              <a:rPr lang="en-GB" smtClean="0"/>
              <a:t>‹#›</a:t>
            </a:fld>
            <a:endParaRPr lang="en-GB"/>
          </a:p>
        </p:txBody>
      </p:sp>
    </p:spTree>
    <p:extLst>
      <p:ext uri="{BB962C8B-B14F-4D97-AF65-F5344CB8AC3E}">
        <p14:creationId xmlns:p14="http://schemas.microsoft.com/office/powerpoint/2010/main" val="11927045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https://mahb.stanford.edu/wp-content/uploads/2014/02/2012_Coole_TooManyBodies_EnviroPolitics.pdf" TargetMode="Externa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em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www.pnas.org/content/114/30/E6089" TargetMode="Externa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hyperlink" Target="http://oasisinitiative.berkeley.edu/" TargetMode="External"/><Relationship Id="rId2" Type="http://schemas.openxmlformats.org/officeDocument/2006/relationships/hyperlink" Target="https://populationmatters.org/what-we-want" TargetMode="Externa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068499" y="2465473"/>
            <a:ext cx="7467718" cy="3840301"/>
          </a:xfrm>
        </p:spPr>
        <p:txBody>
          <a:bodyPr>
            <a:noAutofit/>
          </a:bodyPr>
          <a:lstStyle/>
          <a:p>
            <a:pPr algn="l"/>
            <a:r>
              <a:rPr lang="en-US" sz="28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Why population </a:t>
            </a:r>
            <a:r>
              <a:rPr lang="en-US" sz="2800" b="1" u="sng" dirty="0" smtClean="0">
                <a:solidFill>
                  <a:srgbClr val="126A7B"/>
                </a:solidFill>
                <a:latin typeface="Tahoma" panose="020B0604030504040204" pitchFamily="34" charset="0"/>
                <a:ea typeface="Tahoma" panose="020B0604030504040204" pitchFamily="34" charset="0"/>
                <a:cs typeface="Tahoma" panose="020B0604030504040204" pitchFamily="34" charset="0"/>
              </a:rPr>
              <a:t>matters </a:t>
            </a:r>
          </a:p>
          <a:p>
            <a:pPr marL="342900" indent="-342900" algn="l">
              <a:buFont typeface="Arial" panose="020B0604020202020204" pitchFamily="34" charset="0"/>
              <a:buChar char="•"/>
            </a:pPr>
            <a:r>
              <a:rPr lang="en-US" sz="2800" b="1" i="1" dirty="0" smtClean="0">
                <a:solidFill>
                  <a:srgbClr val="126A7B"/>
                </a:solidFill>
                <a:latin typeface="Tahoma" panose="020B0604030504040204" pitchFamily="34" charset="0"/>
                <a:ea typeface="Tahoma" panose="020B0604030504040204" pitchFamily="34" charset="0"/>
                <a:cs typeface="Tahoma" panose="020B0604030504040204" pitchFamily="34" charset="0"/>
              </a:rPr>
              <a:t>of &amp; </a:t>
            </a:r>
            <a:r>
              <a:rPr lang="en-US" sz="2800" b="1" i="1" u="sng" dirty="0" smtClean="0">
                <a:solidFill>
                  <a:srgbClr val="126A7B"/>
                </a:solidFill>
                <a:latin typeface="Tahoma" panose="020B0604030504040204" pitchFamily="34" charset="0"/>
                <a:ea typeface="Tahoma" panose="020B0604030504040204" pitchFamily="34" charset="0"/>
                <a:cs typeface="Tahoma" panose="020B0604030504040204" pitchFamily="34" charset="0"/>
              </a:rPr>
              <a:t>for</a:t>
            </a:r>
            <a:r>
              <a:rPr lang="en-US" sz="2800" b="1" i="1" dirty="0" smtClean="0">
                <a:solidFill>
                  <a:srgbClr val="126A7B"/>
                </a:solidFill>
                <a:latin typeface="Tahoma" panose="020B0604030504040204" pitchFamily="34" charset="0"/>
                <a:ea typeface="Tahoma" panose="020B0604030504040204" pitchFamily="34" charset="0"/>
                <a:cs typeface="Tahoma" panose="020B0604030504040204" pitchFamily="34" charset="0"/>
              </a:rPr>
              <a:t> people</a:t>
            </a:r>
          </a:p>
          <a:p>
            <a:pPr marL="342900" indent="-342900" algn="l">
              <a:buFont typeface="Arial" panose="020B0604020202020204" pitchFamily="34" charset="0"/>
              <a:buChar char="•"/>
            </a:pPr>
            <a:endParaRPr lang="en-US" sz="2800" b="1" i="1" dirty="0" smtClean="0">
              <a:solidFill>
                <a:srgbClr val="126A7B"/>
              </a:solidFill>
              <a:latin typeface="Tahoma" panose="020B0604030504040204" pitchFamily="34" charset="0"/>
              <a:ea typeface="Tahoma" panose="020B0604030504040204" pitchFamily="34" charset="0"/>
              <a:cs typeface="Tahoma" panose="020B0604030504040204" pitchFamily="34" charset="0"/>
            </a:endParaRPr>
          </a:p>
          <a:p>
            <a:pPr marL="342900" indent="-342900" algn="l">
              <a:buFont typeface="Arial" panose="020B0604020202020204" pitchFamily="34" charset="0"/>
              <a:buChar char="•"/>
            </a:pPr>
            <a:r>
              <a:rPr lang="en-US" sz="2800" b="1" i="1" dirty="0" smtClean="0">
                <a:solidFill>
                  <a:srgbClr val="126A7B"/>
                </a:solidFill>
                <a:latin typeface="Tahoma" panose="020B0604030504040204" pitchFamily="34" charset="0"/>
                <a:ea typeface="Tahoma" panose="020B0604030504040204" pitchFamily="34" charset="0"/>
                <a:cs typeface="Tahoma" panose="020B0604030504040204" pitchFamily="34" charset="0"/>
              </a:rPr>
              <a:t>of stuff (consumption)</a:t>
            </a:r>
          </a:p>
          <a:p>
            <a:pPr marL="342900" indent="-342900" algn="l">
              <a:buFont typeface="Arial" panose="020B0604020202020204" pitchFamily="34" charset="0"/>
              <a:buChar char="•"/>
            </a:pPr>
            <a:endParaRPr lang="en-US" sz="2800" b="1" i="1" dirty="0" smtClean="0">
              <a:solidFill>
                <a:srgbClr val="126A7B"/>
              </a:solidFill>
              <a:latin typeface="Tahoma" panose="020B0604030504040204" pitchFamily="34" charset="0"/>
              <a:ea typeface="Tahoma" panose="020B0604030504040204" pitchFamily="34" charset="0"/>
              <a:cs typeface="Tahoma" panose="020B0604030504040204" pitchFamily="34" charset="0"/>
            </a:endParaRPr>
          </a:p>
          <a:p>
            <a:pPr marL="342900" indent="-342900" algn="l">
              <a:buFont typeface="Arial" panose="020B0604020202020204" pitchFamily="34" charset="0"/>
              <a:buChar char="•"/>
            </a:pPr>
            <a:r>
              <a:rPr lang="en-US" sz="2800" b="1" i="1" dirty="0" smtClean="0">
                <a:solidFill>
                  <a:srgbClr val="126A7B"/>
                </a:solidFill>
                <a:latin typeface="Tahoma" panose="020B0604030504040204" pitchFamily="34" charset="0"/>
                <a:ea typeface="Tahoma" panose="020B0604030504040204" pitchFamily="34" charset="0"/>
                <a:cs typeface="Tahoma" panose="020B0604030504040204" pitchFamily="34" charset="0"/>
              </a:rPr>
              <a:t>of &amp; </a:t>
            </a:r>
            <a:r>
              <a:rPr lang="en-US" sz="2800" b="1" i="1" u="sng" dirty="0" smtClean="0">
                <a:solidFill>
                  <a:srgbClr val="126A7B"/>
                </a:solidFill>
                <a:latin typeface="Tahoma" panose="020B0604030504040204" pitchFamily="34" charset="0"/>
                <a:ea typeface="Tahoma" panose="020B0604030504040204" pitchFamily="34" charset="0"/>
                <a:cs typeface="Tahoma" panose="020B0604030504040204" pitchFamily="34" charset="0"/>
              </a:rPr>
              <a:t>for</a:t>
            </a:r>
            <a:r>
              <a:rPr lang="en-US" sz="2800" b="1" i="1" dirty="0" smtClean="0">
                <a:solidFill>
                  <a:srgbClr val="126A7B"/>
                </a:solidFill>
                <a:latin typeface="Tahoma" panose="020B0604030504040204" pitchFamily="34" charset="0"/>
                <a:ea typeface="Tahoma" panose="020B0604030504040204" pitchFamily="34" charset="0"/>
                <a:cs typeface="Tahoma" panose="020B0604030504040204" pitchFamily="34" charset="0"/>
              </a:rPr>
              <a:t> the other species with which we, humans, share this one, habitable planet.</a:t>
            </a:r>
            <a:endParaRPr lang="en-US" sz="2800" b="1" i="1" dirty="0">
              <a:solidFill>
                <a:srgbClr val="126A7B"/>
              </a:solidFill>
              <a:latin typeface="Tahoma" panose="020B0604030504040204" pitchFamily="34" charset="0"/>
              <a:ea typeface="Tahoma" panose="020B0604030504040204" pitchFamily="34" charset="0"/>
              <a:cs typeface="Tahoma" panose="020B0604030504040204" pitchFamily="34" charset="0"/>
            </a:endParaRPr>
          </a:p>
          <a:p>
            <a:endParaRPr lang="en-GB" b="1" dirty="0">
              <a:latin typeface="Tahoma" panose="020B0604030504040204" pitchFamily="34" charset="0"/>
              <a:ea typeface="Tahoma" panose="020B0604030504040204" pitchFamily="34" charset="0"/>
              <a:cs typeface="Tahoma" panose="020B0604030504040204" pitchFamily="34" charset="0"/>
            </a:endParaRPr>
          </a:p>
          <a:p>
            <a:pPr algn="l"/>
            <a:endParaRPr lang="en-GB" i="1" dirty="0">
              <a:latin typeface="Tahoma" panose="020B0604030504040204" pitchFamily="34" charset="0"/>
              <a:ea typeface="Tahoma" panose="020B0604030504040204" pitchFamily="34" charset="0"/>
              <a:cs typeface="Tahoma" panose="020B0604030504040204"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528" y="1986754"/>
            <a:ext cx="3070973" cy="4471416"/>
          </a:xfrm>
          <a:prstGeom prst="rect">
            <a:avLst/>
          </a:prstGeom>
          <a:ln w="57150">
            <a:solidFill>
              <a:schemeClr val="bg1"/>
            </a:solidFill>
          </a:ln>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528" y="251012"/>
            <a:ext cx="3316018" cy="1419504"/>
          </a:xfrm>
          <a:prstGeom prst="rect">
            <a:avLst/>
          </a:prstGeom>
        </p:spPr>
      </p:pic>
      <p:sp>
        <p:nvSpPr>
          <p:cNvPr id="8" name="Title 1"/>
          <p:cNvSpPr txBox="1">
            <a:spLocks/>
          </p:cNvSpPr>
          <p:nvPr/>
        </p:nvSpPr>
        <p:spPr>
          <a:xfrm>
            <a:off x="3888761" y="1787057"/>
            <a:ext cx="7827195" cy="43994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Quaker Concern Over Population (QCOP)</a:t>
            </a:r>
            <a:endParaRPr lang="en-GB" sz="2400"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504326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9835" y="519804"/>
            <a:ext cx="9249388" cy="585789"/>
          </a:xfrm>
        </p:spPr>
        <p:txBody>
          <a:bodyPr>
            <a:noAutofit/>
          </a:bodyPr>
          <a:lstStyle/>
          <a:p>
            <a:r>
              <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rPr>
              <a:t>Global North choice re: </a:t>
            </a:r>
            <a:r>
              <a:rPr lang="en-US" b="1" dirty="0">
                <a:solidFill>
                  <a:srgbClr val="126A7B"/>
                </a:solidFill>
                <a:latin typeface="Tahoma" panose="020B0604030504040204" pitchFamily="34" charset="0"/>
                <a:ea typeface="Tahoma" panose="020B0604030504040204" pitchFamily="34" charset="0"/>
                <a:cs typeface="Tahoma" panose="020B0604030504040204" pitchFamily="34" charset="0"/>
              </a:rPr>
              <a:t>S</a:t>
            </a:r>
            <a:r>
              <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rPr>
              <a:t>maller </a:t>
            </a:r>
            <a:r>
              <a:rPr lang="en-US" b="1" dirty="0">
                <a:solidFill>
                  <a:srgbClr val="126A7B"/>
                </a:solidFill>
                <a:latin typeface="Tahoma" panose="020B0604030504040204" pitchFamily="34" charset="0"/>
                <a:ea typeface="Tahoma" panose="020B0604030504040204" pitchFamily="34" charset="0"/>
                <a:cs typeface="Tahoma" panose="020B0604030504040204" pitchFamily="34" charset="0"/>
              </a:rPr>
              <a:t>F</a:t>
            </a:r>
            <a:r>
              <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rPr>
              <a:t>amilies = No1 </a:t>
            </a:r>
            <a:r>
              <a:rPr lang="en-US" b="1" dirty="0" err="1" smtClean="0">
                <a:solidFill>
                  <a:srgbClr val="126A7B"/>
                </a:solidFill>
                <a:latin typeface="Tahoma" panose="020B0604030504040204" pitchFamily="34" charset="0"/>
                <a:ea typeface="Tahoma" panose="020B0604030504040204" pitchFamily="34" charset="0"/>
                <a:cs typeface="Tahoma" panose="020B0604030504040204" pitchFamily="34" charset="0"/>
              </a:rPr>
              <a:t>ecoaction</a:t>
            </a:r>
            <a:endParaRPr lang="en-US"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pic>
        <p:nvPicPr>
          <p:cNvPr id="5" name="Picture 4" descr="Infographic of personal choices and impact on climate change"/>
          <p:cNvPicPr/>
          <p:nvPr/>
        </p:nvPicPr>
        <p:blipFill>
          <a:blip r:embed="rId3">
            <a:extLst>
              <a:ext uri="{28A0092B-C50C-407E-A947-70E740481C1C}">
                <a14:useLocalDpi xmlns:a14="http://schemas.microsoft.com/office/drawing/2010/main" val="0"/>
              </a:ext>
            </a:extLst>
          </a:blip>
          <a:srcRect/>
          <a:stretch>
            <a:fillRect/>
          </a:stretch>
        </p:blipFill>
        <p:spPr bwMode="auto">
          <a:xfrm>
            <a:off x="812128" y="1173017"/>
            <a:ext cx="9985666" cy="5509491"/>
          </a:xfrm>
          <a:prstGeom prst="rect">
            <a:avLst/>
          </a:prstGeom>
          <a:noFill/>
          <a:ln>
            <a:noFill/>
          </a:ln>
        </p:spPr>
      </p:pic>
    </p:spTree>
    <p:extLst>
      <p:ext uri="{BB962C8B-B14F-4D97-AF65-F5344CB8AC3E}">
        <p14:creationId xmlns:p14="http://schemas.microsoft.com/office/powerpoint/2010/main" val="19652791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9835" y="519804"/>
            <a:ext cx="9249388" cy="585789"/>
          </a:xfrm>
        </p:spPr>
        <p:txBody>
          <a:bodyPr>
            <a:noAutofit/>
          </a:bodyPr>
          <a:lstStyle/>
          <a:p>
            <a:r>
              <a:rPr lang="en-GB" b="1" dirty="0">
                <a:solidFill>
                  <a:srgbClr val="126A7B"/>
                </a:solidFill>
                <a:latin typeface="Tahoma" panose="020B0604030504040204" pitchFamily="34" charset="0"/>
                <a:ea typeface="Tahoma" panose="020B0604030504040204" pitchFamily="34" charset="0"/>
                <a:cs typeface="Tahoma" panose="020B0604030504040204" pitchFamily="34" charset="0"/>
              </a:rPr>
              <a:t>Global South </a:t>
            </a:r>
            <a:r>
              <a:rPr lang="en-GB" b="1" dirty="0" smtClean="0">
                <a:solidFill>
                  <a:srgbClr val="126A7B"/>
                </a:solidFill>
                <a:latin typeface="Tahoma" panose="020B0604030504040204" pitchFamily="34" charset="0"/>
                <a:ea typeface="Tahoma" panose="020B0604030504040204" pitchFamily="34" charset="0"/>
                <a:cs typeface="Tahoma" panose="020B0604030504040204" pitchFamily="34" charset="0"/>
              </a:rPr>
              <a:t>enabling choice, rights</a:t>
            </a:r>
            <a:endParaRPr lang="en-US"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8819" y="1105593"/>
            <a:ext cx="7771419" cy="5526342"/>
          </a:xfrm>
          <a:prstGeom prst="rect">
            <a:avLst/>
          </a:prstGeom>
        </p:spPr>
      </p:pic>
    </p:spTree>
    <p:extLst>
      <p:ext uri="{BB962C8B-B14F-4D97-AF65-F5344CB8AC3E}">
        <p14:creationId xmlns:p14="http://schemas.microsoft.com/office/powerpoint/2010/main" val="4812736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9834" y="519804"/>
            <a:ext cx="9310255" cy="742466"/>
          </a:xfrm>
        </p:spPr>
        <p:txBody>
          <a:bodyPr>
            <a:noAutofit/>
          </a:bodyPr>
          <a:lstStyle/>
          <a:p>
            <a:r>
              <a:rPr lang="fr-FR" b="1" dirty="0" err="1" smtClean="0">
                <a:solidFill>
                  <a:srgbClr val="126A7B"/>
                </a:solidFill>
                <a:latin typeface="Tahoma" panose="020B0604030504040204" pitchFamily="34" charset="0"/>
                <a:ea typeface="Tahoma" panose="020B0604030504040204" pitchFamily="34" charset="0"/>
                <a:cs typeface="Tahoma" panose="020B0604030504040204" pitchFamily="34" charset="0"/>
              </a:rPr>
              <a:t>Enabling</a:t>
            </a:r>
            <a:r>
              <a:rPr lang="fr-FR" b="1" dirty="0" smtClean="0">
                <a:solidFill>
                  <a:srgbClr val="126A7B"/>
                </a:solidFill>
                <a:latin typeface="Tahoma" panose="020B0604030504040204" pitchFamily="34" charset="0"/>
                <a:ea typeface="Tahoma" panose="020B0604030504040204" pitchFamily="34" charset="0"/>
                <a:cs typeface="Tahoma" panose="020B0604030504040204" pitchFamily="34" charset="0"/>
              </a:rPr>
              <a:t> </a:t>
            </a:r>
            <a:r>
              <a:rPr lang="fr-FR" b="1" dirty="0" err="1" smtClean="0">
                <a:solidFill>
                  <a:srgbClr val="126A7B"/>
                </a:solidFill>
                <a:latin typeface="Tahoma" panose="020B0604030504040204" pitchFamily="34" charset="0"/>
                <a:ea typeface="Tahoma" panose="020B0604030504040204" pitchFamily="34" charset="0"/>
                <a:cs typeface="Tahoma" panose="020B0604030504040204" pitchFamily="34" charset="0"/>
              </a:rPr>
              <a:t>choice</a:t>
            </a:r>
            <a:r>
              <a:rPr lang="fr-FR" b="1" dirty="0" smtClean="0">
                <a:solidFill>
                  <a:srgbClr val="126A7B"/>
                </a:solidFill>
                <a:latin typeface="Tahoma" panose="020B0604030504040204" pitchFamily="34" charset="0"/>
                <a:ea typeface="Tahoma" panose="020B0604030504040204" pitchFamily="34" charset="0"/>
                <a:cs typeface="Tahoma" panose="020B0604030504040204" pitchFamily="34" charset="0"/>
              </a:rPr>
              <a:t>: </a:t>
            </a:r>
            <a:r>
              <a:rPr lang="fr-FR" b="1" dirty="0" err="1" smtClean="0">
                <a:solidFill>
                  <a:srgbClr val="126A7B"/>
                </a:solidFill>
                <a:latin typeface="Tahoma" panose="020B0604030504040204" pitchFamily="34" charset="0"/>
                <a:ea typeface="Tahoma" panose="020B0604030504040204" pitchFamily="34" charset="0"/>
                <a:cs typeface="Tahoma" panose="020B0604030504040204" pitchFamily="34" charset="0"/>
              </a:rPr>
              <a:t>concerted</a:t>
            </a:r>
            <a:r>
              <a:rPr lang="fr-FR" b="1" dirty="0" smtClean="0">
                <a:solidFill>
                  <a:srgbClr val="126A7B"/>
                </a:solidFill>
                <a:latin typeface="Tahoma" panose="020B0604030504040204" pitchFamily="34" charset="0"/>
                <a:ea typeface="Tahoma" panose="020B0604030504040204" pitchFamily="34" charset="0"/>
                <a:cs typeface="Tahoma" panose="020B0604030504040204" pitchFamily="34" charset="0"/>
              </a:rPr>
              <a:t> effort </a:t>
            </a:r>
            <a:r>
              <a:rPr lang="fr-FR" b="1" dirty="0" err="1" smtClean="0">
                <a:solidFill>
                  <a:srgbClr val="126A7B"/>
                </a:solidFill>
                <a:latin typeface="Tahoma" panose="020B0604030504040204" pitchFamily="34" charset="0"/>
                <a:ea typeface="Tahoma" panose="020B0604030504040204" pitchFamily="34" charset="0"/>
                <a:cs typeface="Tahoma" panose="020B0604030504040204" pitchFamily="34" charset="0"/>
              </a:rPr>
              <a:t>required</a:t>
            </a:r>
            <a:endParaRPr lang="fr-FR"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8167" y="1764145"/>
            <a:ext cx="5669453" cy="403180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267" y="1764145"/>
            <a:ext cx="5669718" cy="4031800"/>
          </a:xfrm>
          <a:prstGeom prst="rect">
            <a:avLst/>
          </a:prstGeom>
        </p:spPr>
      </p:pic>
    </p:spTree>
    <p:extLst>
      <p:ext uri="{BB962C8B-B14F-4D97-AF65-F5344CB8AC3E}">
        <p14:creationId xmlns:p14="http://schemas.microsoft.com/office/powerpoint/2010/main" val="37798908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5525" y="488553"/>
            <a:ext cx="9365673" cy="785368"/>
          </a:xfrm>
        </p:spPr>
        <p:txBody>
          <a:bodyPr>
            <a:normAutofit/>
          </a:bodyPr>
          <a:lstStyle/>
          <a:p>
            <a:r>
              <a:rPr lang="en-GB" sz="32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Partnerships: Global Voices</a:t>
            </a:r>
            <a:endParaRPr lang="en-GB" sz="5400"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sp>
        <p:nvSpPr>
          <p:cNvPr id="3" name="Subtitle 2"/>
          <p:cNvSpPr>
            <a:spLocks noGrp="1"/>
          </p:cNvSpPr>
          <p:nvPr>
            <p:ph type="subTitle" idx="1"/>
          </p:nvPr>
        </p:nvSpPr>
        <p:spPr>
          <a:xfrm>
            <a:off x="878130" y="1698840"/>
            <a:ext cx="5146087" cy="3396790"/>
          </a:xfrm>
        </p:spPr>
        <p:txBody>
          <a:bodyPr>
            <a:noAutofit/>
          </a:bodyPr>
          <a:lstStyle/>
          <a:p>
            <a:pPr lvl="0" algn="l"/>
            <a:r>
              <a:rPr lang="en-US" sz="2000" i="1" dirty="0">
                <a:solidFill>
                  <a:srgbClr val="7030A0"/>
                </a:solidFill>
                <a:latin typeface="Tahoma" panose="020B0604030504040204" pitchFamily="34" charset="0"/>
                <a:ea typeface="Tahoma" panose="020B0604030504040204" pitchFamily="34" charset="0"/>
                <a:cs typeface="Tahoma" panose="020B0604030504040204" pitchFamily="34" charset="0"/>
              </a:rPr>
              <a:t>“Kenya is becoming a desert. </a:t>
            </a:r>
            <a:r>
              <a:rPr lang="en-US" sz="2000" i="1" dirty="0" smtClean="0">
                <a:solidFill>
                  <a:srgbClr val="7030A0"/>
                </a:solidFill>
                <a:latin typeface="Tahoma" panose="020B0604030504040204" pitchFamily="34" charset="0"/>
                <a:ea typeface="Tahoma" panose="020B0604030504040204" pitchFamily="34" charset="0"/>
                <a:cs typeface="Tahoma" panose="020B0604030504040204" pitchFamily="34" charset="0"/>
              </a:rPr>
              <a:t>Communities </a:t>
            </a:r>
            <a:r>
              <a:rPr lang="en-US" sz="2000" i="1" dirty="0">
                <a:solidFill>
                  <a:srgbClr val="7030A0"/>
                </a:solidFill>
                <a:latin typeface="Tahoma" panose="020B0604030504040204" pitchFamily="34" charset="0"/>
                <a:ea typeface="Tahoma" panose="020B0604030504040204" pitchFamily="34" charset="0"/>
                <a:cs typeface="Tahoma" panose="020B0604030504040204" pitchFamily="34" charset="0"/>
              </a:rPr>
              <a:t>are beginning to </a:t>
            </a:r>
            <a:r>
              <a:rPr lang="en-US" sz="2000" i="1" dirty="0" err="1">
                <a:solidFill>
                  <a:srgbClr val="7030A0"/>
                </a:solidFill>
                <a:latin typeface="Tahoma" panose="020B0604030504040204" pitchFamily="34" charset="0"/>
                <a:ea typeface="Tahoma" panose="020B0604030504040204" pitchFamily="34" charset="0"/>
                <a:cs typeface="Tahoma" panose="020B0604030504040204" pitchFamily="34" charset="0"/>
              </a:rPr>
              <a:t>realise</a:t>
            </a:r>
            <a:r>
              <a:rPr lang="en-US" sz="2000" i="1" dirty="0">
                <a:solidFill>
                  <a:srgbClr val="7030A0"/>
                </a:solidFill>
                <a:latin typeface="Tahoma" panose="020B0604030504040204" pitchFamily="34" charset="0"/>
                <a:ea typeface="Tahoma" panose="020B0604030504040204" pitchFamily="34" charset="0"/>
                <a:cs typeface="Tahoma" panose="020B0604030504040204" pitchFamily="34" charset="0"/>
              </a:rPr>
              <a:t> that it’s better for the </a:t>
            </a:r>
            <a:r>
              <a:rPr lang="en-US" sz="2000" i="1" dirty="0" smtClean="0">
                <a:solidFill>
                  <a:srgbClr val="7030A0"/>
                </a:solidFill>
                <a:latin typeface="Tahoma" panose="020B0604030504040204" pitchFamily="34" charset="0"/>
                <a:ea typeface="Tahoma" panose="020B0604030504040204" pitchFamily="34" charset="0"/>
                <a:cs typeface="Tahoma" panose="020B0604030504040204" pitchFamily="34" charset="0"/>
              </a:rPr>
              <a:t>ecosystem </a:t>
            </a:r>
            <a:r>
              <a:rPr lang="en-US" sz="2000" i="1" dirty="0">
                <a:solidFill>
                  <a:srgbClr val="7030A0"/>
                </a:solidFill>
                <a:latin typeface="Tahoma" panose="020B0604030504040204" pitchFamily="34" charset="0"/>
                <a:ea typeface="Tahoma" panose="020B0604030504040204" pitchFamily="34" charset="0"/>
                <a:cs typeface="Tahoma" panose="020B0604030504040204" pitchFamily="34" charset="0"/>
              </a:rPr>
              <a:t>around them if they have smaller families</a:t>
            </a:r>
            <a:r>
              <a:rPr lang="en-US" sz="2000" i="1" dirty="0" smtClean="0">
                <a:solidFill>
                  <a:srgbClr val="7030A0"/>
                </a:solidFill>
                <a:latin typeface="Tahoma" panose="020B0604030504040204" pitchFamily="34" charset="0"/>
                <a:ea typeface="Tahoma" panose="020B0604030504040204" pitchFamily="34" charset="0"/>
                <a:cs typeface="Tahoma" panose="020B0604030504040204" pitchFamily="34" charset="0"/>
              </a:rPr>
              <a:t>.</a:t>
            </a:r>
          </a:p>
          <a:p>
            <a:pPr lvl="0" algn="l"/>
            <a:r>
              <a:rPr lang="en-US" sz="2000" i="1" dirty="0">
                <a:solidFill>
                  <a:srgbClr val="7030A0"/>
                </a:solidFill>
                <a:latin typeface="Tahoma" panose="020B0604030504040204" pitchFamily="34" charset="0"/>
                <a:ea typeface="Tahoma" panose="020B0604030504040204" pitchFamily="34" charset="0"/>
                <a:cs typeface="Tahoma" panose="020B0604030504040204" pitchFamily="34" charset="0"/>
              </a:rPr>
              <a:t>For girls and women of reproductive age to access contraceptives, without fear, without stigma, we must educate our young men to understand that sexual and reproductive health is a right for all women, and that when we plan, we thrive</a:t>
            </a:r>
            <a:r>
              <a:rPr lang="en-US" sz="2000" i="1" dirty="0" smtClean="0">
                <a:solidFill>
                  <a:srgbClr val="7030A0"/>
                </a:solidFill>
                <a:latin typeface="Tahoma" panose="020B0604030504040204" pitchFamily="34" charset="0"/>
                <a:ea typeface="Tahoma" panose="020B0604030504040204" pitchFamily="34" charset="0"/>
                <a:cs typeface="Tahoma" panose="020B0604030504040204" pitchFamily="34" charset="0"/>
              </a:rPr>
              <a:t>.”</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5173" y="1748892"/>
            <a:ext cx="4791813" cy="35938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7532516" y="5569283"/>
            <a:ext cx="3904542" cy="307777"/>
          </a:xfrm>
          <a:prstGeom prst="rect">
            <a:avLst/>
          </a:prstGeom>
          <a:noFill/>
        </p:spPr>
        <p:txBody>
          <a:bodyPr wrap="square" rtlCol="0">
            <a:spAutoFit/>
          </a:bodyPr>
          <a:lstStyle/>
          <a:p>
            <a:r>
              <a:rPr lang="en-GB" sz="1400" b="1" dirty="0">
                <a:solidFill>
                  <a:srgbClr val="126A7B"/>
                </a:solidFill>
                <a:latin typeface="Tahoma" panose="020B0604030504040204" pitchFamily="34" charset="0"/>
                <a:ea typeface="Tahoma" panose="020B0604030504040204" pitchFamily="34" charset="0"/>
                <a:cs typeface="Tahoma" panose="020B0604030504040204" pitchFamily="34" charset="0"/>
              </a:rPr>
              <a:t>p</a:t>
            </a:r>
            <a:r>
              <a:rPr lang="en-GB" sz="1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opulationmatters.org/empower-to-plan</a:t>
            </a:r>
            <a:endParaRPr lang="en-GB" sz="1400"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0121" y="4857110"/>
            <a:ext cx="1741054" cy="15409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2967643" y="5342753"/>
            <a:ext cx="3313083" cy="1323439"/>
          </a:xfrm>
          <a:prstGeom prst="rect">
            <a:avLst/>
          </a:prstGeom>
          <a:noFill/>
        </p:spPr>
        <p:txBody>
          <a:bodyPr wrap="square" rtlCol="0">
            <a:spAutoFit/>
          </a:bodyPr>
          <a:lstStyle/>
          <a:p>
            <a:endParaRPr lang="en-US" sz="1600" b="1" dirty="0" smtClean="0">
              <a:latin typeface="Tahoma" panose="020B0604030504040204" pitchFamily="34" charset="0"/>
              <a:ea typeface="Tahoma" panose="020B0604030504040204" pitchFamily="34" charset="0"/>
              <a:cs typeface="Tahoma" panose="020B0604030504040204" pitchFamily="34" charset="0"/>
            </a:endParaRPr>
          </a:p>
          <a:p>
            <a:r>
              <a:rPr lang="en-US" sz="1600" b="1" dirty="0" smtClean="0">
                <a:latin typeface="Tahoma" panose="020B0604030504040204" pitchFamily="34" charset="0"/>
                <a:ea typeface="Tahoma" panose="020B0604030504040204" pitchFamily="34" charset="0"/>
                <a:cs typeface="Tahoma" panose="020B0604030504040204" pitchFamily="34" charset="0"/>
              </a:rPr>
              <a:t>Wendo </a:t>
            </a:r>
            <a:r>
              <a:rPr lang="en-US" sz="1600" b="1" dirty="0">
                <a:latin typeface="Tahoma" panose="020B0604030504040204" pitchFamily="34" charset="0"/>
                <a:ea typeface="Tahoma" panose="020B0604030504040204" pitchFamily="34" charset="0"/>
                <a:cs typeface="Tahoma" panose="020B0604030504040204" pitchFamily="34" charset="0"/>
              </a:rPr>
              <a:t>Aszed</a:t>
            </a:r>
            <a:br>
              <a:rPr lang="en-US" sz="1600" b="1" dirty="0">
                <a:latin typeface="Tahoma" panose="020B0604030504040204" pitchFamily="34" charset="0"/>
                <a:ea typeface="Tahoma" panose="020B0604030504040204" pitchFamily="34" charset="0"/>
                <a:cs typeface="Tahoma" panose="020B0604030504040204" pitchFamily="34" charset="0"/>
              </a:rPr>
            </a:br>
            <a:r>
              <a:rPr lang="en-US" sz="1600" dirty="0">
                <a:latin typeface="Tahoma" panose="020B0604030504040204" pitchFamily="34" charset="0"/>
                <a:ea typeface="Tahoma" panose="020B0604030504040204" pitchFamily="34" charset="0"/>
                <a:cs typeface="Tahoma" panose="020B0604030504040204" pitchFamily="34" charset="0"/>
              </a:rPr>
              <a:t>Founder, Dandelion Africa</a:t>
            </a:r>
            <a:br>
              <a:rPr lang="en-US" sz="1600" dirty="0">
                <a:latin typeface="Tahoma" panose="020B0604030504040204" pitchFamily="34" charset="0"/>
                <a:ea typeface="Tahoma" panose="020B0604030504040204" pitchFamily="34" charset="0"/>
                <a:cs typeface="Tahoma" panose="020B0604030504040204" pitchFamily="34" charset="0"/>
              </a:rPr>
            </a:br>
            <a:endParaRPr lang="en-US" sz="1600" dirty="0">
              <a:latin typeface="Tahoma" panose="020B0604030504040204" pitchFamily="34" charset="0"/>
              <a:ea typeface="Tahoma" panose="020B0604030504040204" pitchFamily="34" charset="0"/>
              <a:cs typeface="Tahoma" panose="020B0604030504040204" pitchFamily="34" charset="0"/>
            </a:endParaRPr>
          </a:p>
          <a:p>
            <a:endParaRPr lang="en-GB" sz="1600" dirty="0">
              <a:latin typeface="Tahoma" panose="020B0604030504040204" pitchFamily="34" charset="0"/>
              <a:ea typeface="Tahoma" panose="020B0604030504040204" pitchFamily="34" charset="0"/>
              <a:cs typeface="Tahoma" panose="020B0604030504040204" pitchFamily="34" charset="0"/>
            </a:endParaRP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0982" y="483099"/>
            <a:ext cx="2490355" cy="749597"/>
          </a:xfrm>
          <a:prstGeom prst="rect">
            <a:avLst/>
          </a:prstGeom>
        </p:spPr>
      </p:pic>
    </p:spTree>
    <p:extLst>
      <p:ext uri="{BB962C8B-B14F-4D97-AF65-F5344CB8AC3E}">
        <p14:creationId xmlns:p14="http://schemas.microsoft.com/office/powerpoint/2010/main" val="25063222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5525" y="488553"/>
            <a:ext cx="9365673" cy="785368"/>
          </a:xfrm>
        </p:spPr>
        <p:txBody>
          <a:bodyPr>
            <a:normAutofit/>
          </a:bodyPr>
          <a:lstStyle/>
          <a:p>
            <a:r>
              <a:rPr lang="en-GB" sz="28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UK: FP unmet need, lack of access</a:t>
            </a:r>
            <a:endParaRPr lang="en-GB" sz="2800"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sp>
        <p:nvSpPr>
          <p:cNvPr id="3" name="Subtitle 2"/>
          <p:cNvSpPr>
            <a:spLocks noGrp="1"/>
          </p:cNvSpPr>
          <p:nvPr>
            <p:ph type="subTitle" idx="1"/>
          </p:nvPr>
        </p:nvSpPr>
        <p:spPr>
          <a:xfrm>
            <a:off x="1042274" y="1735042"/>
            <a:ext cx="5146087" cy="1810447"/>
          </a:xfrm>
        </p:spPr>
        <p:txBody>
          <a:bodyPr>
            <a:noAutofit/>
          </a:bodyPr>
          <a:lstStyle/>
          <a:p>
            <a:pPr lvl="0" algn="l"/>
            <a:r>
              <a:rPr lang="en-US" sz="1800" b="1" dirty="0" smtClean="0">
                <a:solidFill>
                  <a:srgbClr val="0F39DE"/>
                </a:solidFill>
                <a:latin typeface="Tahoma" panose="020B0604030504040204" pitchFamily="34" charset="0"/>
                <a:ea typeface="Tahoma" panose="020B0604030504040204" pitchFamily="34" charset="0"/>
                <a:cs typeface="Tahoma" panose="020B0604030504040204" pitchFamily="34" charset="0"/>
              </a:rPr>
              <a:t>In </a:t>
            </a:r>
            <a:r>
              <a:rPr lang="en-US" sz="1800" b="1" dirty="0">
                <a:solidFill>
                  <a:srgbClr val="0F39DE"/>
                </a:solidFill>
                <a:latin typeface="Tahoma" panose="020B0604030504040204" pitchFamily="34" charset="0"/>
                <a:ea typeface="Tahoma" panose="020B0604030504040204" pitchFamily="34" charset="0"/>
                <a:cs typeface="Tahoma" panose="020B0604030504040204" pitchFamily="34" charset="0"/>
              </a:rPr>
              <a:t>2018, the conception rate for women under 18 years was higher in the 50% most deprived areas in England, while the percentage of conceptions leading to a legal abortion was higher in the 50% least deprived areas in England</a:t>
            </a:r>
            <a:r>
              <a:rPr lang="en-US" sz="1800" b="1" dirty="0" smtClean="0">
                <a:solidFill>
                  <a:srgbClr val="0F39DE"/>
                </a:solidFill>
                <a:latin typeface="Tahoma" panose="020B0604030504040204" pitchFamily="34" charset="0"/>
                <a:ea typeface="Tahoma" panose="020B0604030504040204" pitchFamily="34" charset="0"/>
                <a:cs typeface="Tahoma" panose="020B0604030504040204" pitchFamily="34" charset="0"/>
              </a:rPr>
              <a:t>. </a:t>
            </a:r>
            <a:r>
              <a:rPr lang="en-US" sz="1800" dirty="0">
                <a:latin typeface="Tahoma" panose="020B0604030504040204" pitchFamily="34" charset="0"/>
                <a:ea typeface="Tahoma" panose="020B0604030504040204" pitchFamily="34" charset="0"/>
                <a:cs typeface="Tahoma" panose="020B0604030504040204" pitchFamily="34" charset="0"/>
              </a:rPr>
              <a:t>- ONS, 2018</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
        <p:nvSpPr>
          <p:cNvPr id="6" name="TextBox 5"/>
          <p:cNvSpPr txBox="1"/>
          <p:nvPr/>
        </p:nvSpPr>
        <p:spPr>
          <a:xfrm>
            <a:off x="7505622" y="5959095"/>
            <a:ext cx="3904542" cy="307777"/>
          </a:xfrm>
          <a:prstGeom prst="rect">
            <a:avLst/>
          </a:prstGeom>
          <a:noFill/>
        </p:spPr>
        <p:txBody>
          <a:bodyPr wrap="square" rtlCol="0">
            <a:spAutoFit/>
          </a:bodyPr>
          <a:lstStyle/>
          <a:p>
            <a:r>
              <a:rPr lang="en-GB" sz="1400" b="1" dirty="0">
                <a:solidFill>
                  <a:srgbClr val="126A7B"/>
                </a:solidFill>
                <a:latin typeface="Tahoma" panose="020B0604030504040204" pitchFamily="34" charset="0"/>
                <a:ea typeface="Tahoma" panose="020B0604030504040204" pitchFamily="34" charset="0"/>
                <a:cs typeface="Tahoma" panose="020B0604030504040204" pitchFamily="34" charset="0"/>
              </a:rPr>
              <a:t>p</a:t>
            </a:r>
            <a:r>
              <a:rPr lang="en-GB" sz="1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opulationmatters.org/empower-to-plan</a:t>
            </a:r>
            <a:endParaRPr lang="en-GB" sz="1400"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sp>
        <p:nvSpPr>
          <p:cNvPr id="9" name="TextBox 8"/>
          <p:cNvSpPr txBox="1"/>
          <p:nvPr/>
        </p:nvSpPr>
        <p:spPr>
          <a:xfrm>
            <a:off x="8648746" y="3989598"/>
            <a:ext cx="3313083" cy="584775"/>
          </a:xfrm>
          <a:prstGeom prst="rect">
            <a:avLst/>
          </a:prstGeom>
          <a:noFill/>
        </p:spPr>
        <p:txBody>
          <a:bodyPr wrap="square" rtlCol="0">
            <a:spAutoFit/>
          </a:bodyPr>
          <a:lstStyle/>
          <a:p>
            <a:pPr lvl="0" eaLnBrk="0" fontAlgn="base" hangingPunct="0">
              <a:spcBef>
                <a:spcPct val="0"/>
              </a:spcBef>
              <a:spcAft>
                <a:spcPct val="0"/>
              </a:spcAft>
            </a:pPr>
            <a:r>
              <a:rPr lang="en-US" altLang="en-US" sz="1600" b="1" dirty="0" err="1">
                <a:latin typeface="Tahoma" panose="020B0604030504040204" pitchFamily="34" charset="0"/>
                <a:ea typeface="Tahoma" panose="020B0604030504040204" pitchFamily="34" charset="0"/>
                <a:cs typeface="Tahoma" panose="020B0604030504040204" pitchFamily="34" charset="0"/>
              </a:rPr>
              <a:t>Dr</a:t>
            </a:r>
            <a:r>
              <a:rPr lang="en-US" altLang="en-US" sz="1600" b="1" dirty="0">
                <a:latin typeface="Tahoma" panose="020B0604030504040204" pitchFamily="34" charset="0"/>
                <a:ea typeface="Tahoma" panose="020B0604030504040204" pitchFamily="34" charset="0"/>
                <a:cs typeface="Tahoma" panose="020B0604030504040204" pitchFamily="34" charset="0"/>
              </a:rPr>
              <a:t> Rebecca </a:t>
            </a:r>
            <a:r>
              <a:rPr lang="en-US" altLang="en-US" sz="1600" b="1" dirty="0" err="1" smtClean="0">
                <a:latin typeface="Tahoma" panose="020B0604030504040204" pitchFamily="34" charset="0"/>
                <a:ea typeface="Tahoma" panose="020B0604030504040204" pitchFamily="34" charset="0"/>
                <a:cs typeface="Tahoma" panose="020B0604030504040204" pitchFamily="34" charset="0"/>
              </a:rPr>
              <a:t>Foljambe</a:t>
            </a:r>
            <a:endParaRPr lang="en-US" altLang="en-US" sz="1600" dirty="0">
              <a:latin typeface="Tahoma" panose="020B0604030504040204" pitchFamily="34" charset="0"/>
              <a:ea typeface="Tahoma" panose="020B0604030504040204" pitchFamily="34" charset="0"/>
              <a:cs typeface="Tahoma" panose="020B0604030504040204" pitchFamily="34" charset="0"/>
            </a:endParaRPr>
          </a:p>
          <a:p>
            <a:pPr lvl="0" eaLnBrk="0" fontAlgn="base" hangingPunct="0">
              <a:spcBef>
                <a:spcPct val="0"/>
              </a:spcBef>
              <a:spcAft>
                <a:spcPct val="0"/>
              </a:spcAft>
            </a:pPr>
            <a:r>
              <a:rPr lang="en-US" altLang="en-US" sz="1600" dirty="0" smtClean="0">
                <a:latin typeface="Tahoma" panose="020B0604030504040204" pitchFamily="34" charset="0"/>
                <a:ea typeface="Tahoma" panose="020B0604030504040204" pitchFamily="34" charset="0"/>
                <a:cs typeface="Tahoma" panose="020B0604030504040204" pitchFamily="34" charset="0"/>
              </a:rPr>
              <a:t>Founder, </a:t>
            </a:r>
            <a:r>
              <a:rPr lang="en-US" altLang="en-US" sz="1600" dirty="0">
                <a:latin typeface="Tahoma" panose="020B0604030504040204" pitchFamily="34" charset="0"/>
                <a:ea typeface="Tahoma" panose="020B0604030504040204" pitchFamily="34" charset="0"/>
                <a:cs typeface="Tahoma" panose="020B0604030504040204" pitchFamily="34" charset="0"/>
              </a:rPr>
              <a:t>You Before Two</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982" y="483099"/>
            <a:ext cx="2490355" cy="749597"/>
          </a:xfrm>
          <a:prstGeom prst="rect">
            <a:avLst/>
          </a:prstGeom>
        </p:spPr>
      </p:pic>
      <p:sp>
        <p:nvSpPr>
          <p:cNvPr id="5" name="Rectangle 1"/>
          <p:cNvSpPr>
            <a:spLocks noChangeArrowheads="1"/>
          </p:cNvSpPr>
          <p:nvPr/>
        </p:nvSpPr>
        <p:spPr bwMode="auto">
          <a:xfrm>
            <a:off x="6289768" y="1735042"/>
            <a:ext cx="5241073"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i="1" dirty="0" smtClean="0">
                <a:solidFill>
                  <a:srgbClr val="7030A0"/>
                </a:solidFill>
                <a:latin typeface="Tahoma" panose="020B0604030504040204" pitchFamily="34" charset="0"/>
                <a:ea typeface="Tahoma" panose="020B0604030504040204" pitchFamily="34" charset="0"/>
                <a:cs typeface="Tahoma" panose="020B0604030504040204" pitchFamily="34" charset="0"/>
              </a:rPr>
              <a:t>“</a:t>
            </a:r>
            <a:r>
              <a:rPr kumimoji="0" lang="en-US" altLang="en-US" sz="1800" b="0" i="1" u="none" strike="noStrike" cap="none" normalizeH="0" baseline="0" dirty="0" smtClean="0">
                <a:ln>
                  <a:noFill/>
                </a:ln>
                <a:solidFill>
                  <a:srgbClr val="7030A0"/>
                </a:solidFill>
                <a:effectLst/>
                <a:latin typeface="Tahoma" panose="020B0604030504040204" pitchFamily="34" charset="0"/>
                <a:ea typeface="Tahoma" panose="020B0604030504040204" pitchFamily="34" charset="0"/>
                <a:cs typeface="Tahoma" panose="020B0604030504040204" pitchFamily="34" charset="0"/>
              </a:rPr>
              <a:t>Our aim is to educate and empower young women growing up in a deprived area, and to </a:t>
            </a:r>
            <a:r>
              <a:rPr kumimoji="0" lang="en-US" altLang="en-US" sz="1800" b="0" i="1" u="none" strike="noStrike" cap="none" normalizeH="0" baseline="0" dirty="0" err="1" smtClean="0">
                <a:ln>
                  <a:noFill/>
                </a:ln>
                <a:solidFill>
                  <a:srgbClr val="7030A0"/>
                </a:solidFill>
                <a:effectLst/>
                <a:latin typeface="Tahoma" panose="020B0604030504040204" pitchFamily="34" charset="0"/>
                <a:ea typeface="Tahoma" panose="020B0604030504040204" pitchFamily="34" charset="0"/>
                <a:cs typeface="Tahoma" panose="020B0604030504040204" pitchFamily="34" charset="0"/>
              </a:rPr>
              <a:t>prioritise</a:t>
            </a:r>
            <a:r>
              <a:rPr kumimoji="0" lang="en-US" altLang="en-US" sz="1800" b="0" i="1" u="none" strike="noStrike" cap="none" normalizeH="0" baseline="0" dirty="0" smtClean="0">
                <a:ln>
                  <a:noFill/>
                </a:ln>
                <a:solidFill>
                  <a:srgbClr val="7030A0"/>
                </a:solidFill>
                <a:effectLst/>
                <a:latin typeface="Tahoma" panose="020B0604030504040204" pitchFamily="34" charset="0"/>
                <a:ea typeface="Tahoma" panose="020B0604030504040204" pitchFamily="34" charset="0"/>
                <a:cs typeface="Tahoma" panose="020B0604030504040204" pitchFamily="34" charset="0"/>
              </a:rPr>
              <a:t> the enrichment of their minds and bodies, before even considering having a baby. Our girls are taught to look in the mirror and tell themselves it is ‘you,’ that matters. To find the best you, before making you two.”</a:t>
            </a:r>
            <a:r>
              <a:rPr kumimoji="0" lang="en-US" altLang="en-US" sz="1800" b="0" u="none" strike="noStrike" cap="none" normalizeH="0" baseline="0" dirty="0" smtClean="0">
                <a:ln>
                  <a:noFill/>
                </a:ln>
                <a:solidFill>
                  <a:srgbClr val="7030A0"/>
                </a:solidFill>
                <a:effectLst/>
                <a:latin typeface="Tahoma" panose="020B0604030504040204" pitchFamily="34" charset="0"/>
                <a:ea typeface="Tahoma" panose="020B0604030504040204" pitchFamily="34" charset="0"/>
                <a:cs typeface="Tahoma" panose="020B0604030504040204" pitchFamily="34" charset="0"/>
              </a:rPr>
              <a:t>  </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864" y="3455633"/>
            <a:ext cx="4587688" cy="2897487"/>
          </a:xfrm>
          <a:prstGeom prst="rect">
            <a:avLst/>
          </a:prstGeom>
          <a:ln w="57150">
            <a:solidFill>
              <a:schemeClr val="bg1"/>
            </a:solidFill>
          </a:ln>
        </p:spPr>
      </p:pic>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b="21970"/>
          <a:stretch/>
        </p:blipFill>
        <p:spPr>
          <a:xfrm>
            <a:off x="6831623" y="3908826"/>
            <a:ext cx="1577271" cy="1523786"/>
          </a:xfrm>
          <a:prstGeom prst="rect">
            <a:avLst/>
          </a:prstGeom>
          <a:ln w="57150">
            <a:solidFill>
              <a:schemeClr val="bg1"/>
            </a:solidFill>
          </a:ln>
        </p:spPr>
      </p:pic>
    </p:spTree>
    <p:extLst>
      <p:ext uri="{BB962C8B-B14F-4D97-AF65-F5344CB8AC3E}">
        <p14:creationId xmlns:p14="http://schemas.microsoft.com/office/powerpoint/2010/main" val="36875981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38349" y="519804"/>
            <a:ext cx="9121740" cy="627352"/>
          </a:xfrm>
        </p:spPr>
        <p:txBody>
          <a:bodyPr>
            <a:noAutofit/>
          </a:bodyPr>
          <a:lstStyle/>
          <a:p>
            <a:r>
              <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rPr>
              <a:t>Positive ‘win-win’ solutions</a:t>
            </a:r>
            <a:endParaRPr lang="en-US"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
        <p:nvSpPr>
          <p:cNvPr id="2" name="TextBox 1"/>
          <p:cNvSpPr txBox="1"/>
          <p:nvPr/>
        </p:nvSpPr>
        <p:spPr>
          <a:xfrm>
            <a:off x="583142" y="1053548"/>
            <a:ext cx="5251127" cy="4401205"/>
          </a:xfrm>
          <a:prstGeom prst="rect">
            <a:avLst/>
          </a:prstGeom>
          <a:noFill/>
        </p:spPr>
        <p:txBody>
          <a:bodyPr wrap="square" rtlCol="0">
            <a:spAutoFit/>
          </a:bodyPr>
          <a:lstStyle/>
          <a:p>
            <a:r>
              <a:rPr lang="en-US" sz="2000" b="1" i="1" dirty="0">
                <a:solidFill>
                  <a:srgbClr val="126A7B"/>
                </a:solidFill>
              </a:rPr>
              <a:t>When girls go to school, they learn the skills to overcome climate-related shocks, like the critical thinking capabilities needed to process and act on the risk of weather reports.</a:t>
            </a:r>
          </a:p>
          <a:p>
            <a:r>
              <a:rPr lang="en-US" sz="2000" b="1" i="1" dirty="0">
                <a:solidFill>
                  <a:srgbClr val="126A7B"/>
                </a:solidFill>
              </a:rPr>
              <a:t>Countries that have invested in girls’ education have suffered far fewer deaths from droughts and floods than countries with lower levels of girls’ education. </a:t>
            </a:r>
          </a:p>
          <a:p>
            <a:r>
              <a:rPr lang="en-US" sz="2000" b="1" i="1" dirty="0">
                <a:solidFill>
                  <a:srgbClr val="0F39DE"/>
                </a:solidFill>
              </a:rPr>
              <a:t>Additionally, if every girl was able to exercise her sexual and reproductive health and rights through quality education and had access to modern contraception, it could reduce total emissions from fossil fuels by 37%–41% by the end of the century.</a:t>
            </a:r>
            <a:endParaRPr lang="en-GB" sz="2000" b="1" i="1" dirty="0">
              <a:solidFill>
                <a:srgbClr val="0F39DE"/>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4179" y="1992824"/>
            <a:ext cx="5051136" cy="33674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583143" y="5751277"/>
            <a:ext cx="5403272" cy="646331"/>
          </a:xfrm>
          <a:prstGeom prst="rect">
            <a:avLst/>
          </a:prstGeom>
          <a:noFill/>
        </p:spPr>
        <p:txBody>
          <a:bodyPr wrap="square" rtlCol="0">
            <a:spAutoFit/>
          </a:bodyPr>
          <a:lstStyle/>
          <a:p>
            <a:pPr>
              <a:defRPr/>
            </a:pPr>
            <a:r>
              <a:rPr lang="en-US" b="1" dirty="0"/>
              <a:t>A greener, fairer future: Why leaders need to invest in climate and girls’ </a:t>
            </a:r>
            <a:r>
              <a:rPr lang="en-US" b="1" dirty="0" smtClean="0"/>
              <a:t>education </a:t>
            </a:r>
            <a:r>
              <a:rPr lang="en-US" dirty="0" smtClean="0"/>
              <a:t>- Malala Fund, March 2021</a:t>
            </a:r>
            <a:endParaRPr lang="en-GB"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850218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21843" y="360778"/>
            <a:ext cx="9310255" cy="533548"/>
          </a:xfrm>
        </p:spPr>
        <p:txBody>
          <a:bodyPr>
            <a:noAutofit/>
          </a:bodyPr>
          <a:lstStyle/>
          <a:p>
            <a:r>
              <a:rPr lang="en-GB" sz="20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Universal education + access to FP </a:t>
            </a:r>
            <a:r>
              <a:rPr lang="en-GB" sz="20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GB" sz="2000" b="1"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2</a:t>
            </a:r>
            <a:r>
              <a:rPr lang="en-GB" sz="2000" b="1" u="sng" baseline="30000" dirty="0" smtClean="0">
                <a:solidFill>
                  <a:srgbClr val="FF0000"/>
                </a:solidFill>
                <a:latin typeface="Tahoma" panose="020B0604030504040204" pitchFamily="34" charset="0"/>
                <a:ea typeface="Tahoma" panose="020B0604030504040204" pitchFamily="34" charset="0"/>
                <a:cs typeface="Tahoma" panose="020B0604030504040204" pitchFamily="34" charset="0"/>
              </a:rPr>
              <a:t>nd</a:t>
            </a:r>
            <a:r>
              <a:rPr lang="en-GB" sz="2000" b="1"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 Top </a:t>
            </a:r>
            <a:r>
              <a:rPr lang="en-GB" sz="2000" b="1" u="sng" dirty="0">
                <a:solidFill>
                  <a:srgbClr val="FF0000"/>
                </a:solidFill>
                <a:latin typeface="Tahoma" panose="020B0604030504040204" pitchFamily="34" charset="0"/>
                <a:ea typeface="Tahoma" panose="020B0604030504040204" pitchFamily="34" charset="0"/>
                <a:cs typeface="Tahoma" panose="020B0604030504040204" pitchFamily="34" charset="0"/>
              </a:rPr>
              <a:t>Climate solution</a:t>
            </a:r>
            <a:endParaRPr lang="fr-FR" sz="2000" b="1" u="sng"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1249" y="1053352"/>
            <a:ext cx="5607424" cy="5607424"/>
          </a:xfrm>
          <a:prstGeom prst="rect">
            <a:avLst/>
          </a:prstGeom>
        </p:spPr>
      </p:pic>
    </p:spTree>
    <p:extLst>
      <p:ext uri="{BB962C8B-B14F-4D97-AF65-F5344CB8AC3E}">
        <p14:creationId xmlns:p14="http://schemas.microsoft.com/office/powerpoint/2010/main" val="25679163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9834" y="519804"/>
            <a:ext cx="9310255" cy="488275"/>
          </a:xfrm>
        </p:spPr>
        <p:txBody>
          <a:bodyPr>
            <a:noAutofit/>
          </a:bodyPr>
          <a:lstStyle/>
          <a:p>
            <a:r>
              <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rPr>
              <a:t>Supporting Science: Climate </a:t>
            </a:r>
            <a:r>
              <a:rPr lang="en-US" b="1" dirty="0">
                <a:solidFill>
                  <a:srgbClr val="126A7B"/>
                </a:solidFill>
                <a:latin typeface="Tahoma" panose="020B0604030504040204" pitchFamily="34" charset="0"/>
                <a:ea typeface="Tahoma" panose="020B0604030504040204" pitchFamily="34" charset="0"/>
                <a:cs typeface="Tahoma" panose="020B0604030504040204" pitchFamily="34" charset="0"/>
              </a:rPr>
              <a:t>Change</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
        <p:nvSpPr>
          <p:cNvPr id="5" name="Title 1"/>
          <p:cNvSpPr>
            <a:spLocks noGrp="1"/>
          </p:cNvSpPr>
          <p:nvPr>
            <p:ph type="ctrTitle"/>
          </p:nvPr>
        </p:nvSpPr>
        <p:spPr>
          <a:xfrm>
            <a:off x="1524000" y="1122363"/>
            <a:ext cx="9144000" cy="1721421"/>
          </a:xfrm>
        </p:spPr>
        <p:txBody>
          <a:bodyPr>
            <a:normAutofit fontScale="90000"/>
          </a:bodyPr>
          <a:lstStyle/>
          <a:p>
            <a:r>
              <a:rPr lang="en-GB" dirty="0"/>
              <a:t/>
            </a:r>
            <a:br>
              <a:rPr lang="en-GB" dirty="0"/>
            </a:br>
            <a:endParaRPr lang="en-GB" dirty="0">
              <a:latin typeface="Neue Plak Narrow Black" panose="020B0A06030202020204"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7590" y="1646497"/>
            <a:ext cx="5402893" cy="3944112"/>
          </a:xfrm>
          <a:prstGeom prst="rect">
            <a:avLst/>
          </a:prstGeom>
          <a:ln w="57150">
            <a:solidFill>
              <a:schemeClr val="bg1"/>
            </a:solidFill>
          </a:ln>
        </p:spPr>
      </p:pic>
      <p:sp>
        <p:nvSpPr>
          <p:cNvPr id="10" name="TextBox 9"/>
          <p:cNvSpPr txBox="1"/>
          <p:nvPr/>
        </p:nvSpPr>
        <p:spPr>
          <a:xfrm>
            <a:off x="585794" y="1571839"/>
            <a:ext cx="4706208" cy="4093428"/>
          </a:xfrm>
          <a:prstGeom prst="rect">
            <a:avLst/>
          </a:prstGeom>
          <a:noFill/>
        </p:spPr>
        <p:txBody>
          <a:bodyPr wrap="square" rtlCol="0">
            <a:spAutoFit/>
          </a:bodyPr>
          <a:lstStyle/>
          <a:p>
            <a:r>
              <a:rPr lang="en-GB" sz="20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“Globally</a:t>
            </a:r>
            <a:r>
              <a:rPr lang="en-GB" sz="2000" b="1" dirty="0">
                <a:solidFill>
                  <a:srgbClr val="FF0000"/>
                </a:solidFill>
                <a:latin typeface="Tahoma" panose="020B0604030504040204" pitchFamily="34" charset="0"/>
                <a:ea typeface="Tahoma" panose="020B0604030504040204" pitchFamily="34" charset="0"/>
                <a:cs typeface="Tahoma" panose="020B0604030504040204" pitchFamily="34" charset="0"/>
              </a:rPr>
              <a:t>, economic and population growth continued to be the most important drivers of increases in CO2 emissions from fossil fuel combustion</a:t>
            </a:r>
            <a:r>
              <a:rPr lang="en-GB" sz="20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endParaRPr lang="en-GB" sz="2000" b="1" dirty="0">
              <a:solidFill>
                <a:srgbClr val="FF0000"/>
              </a:solidFill>
              <a:latin typeface="Tahoma" panose="020B0604030504040204" pitchFamily="34" charset="0"/>
              <a:ea typeface="Tahoma" panose="020B0604030504040204" pitchFamily="34" charset="0"/>
              <a:cs typeface="Tahoma" panose="020B0604030504040204" pitchFamily="34" charset="0"/>
            </a:endParaRPr>
          </a:p>
          <a:p>
            <a:r>
              <a:rPr lang="en-GB" sz="2000" dirty="0">
                <a:solidFill>
                  <a:srgbClr val="0070C0"/>
                </a:solidFill>
                <a:latin typeface="Tahoma" panose="020B0604030504040204" pitchFamily="34" charset="0"/>
                <a:ea typeface="Tahoma" panose="020B0604030504040204" pitchFamily="34" charset="0"/>
                <a:cs typeface="Tahoma" panose="020B0604030504040204" pitchFamily="34" charset="0"/>
              </a:rPr>
              <a:t>IPCC, </a:t>
            </a:r>
            <a:r>
              <a:rPr lang="en-GB" sz="2000" dirty="0" smtClean="0">
                <a:solidFill>
                  <a:srgbClr val="0070C0"/>
                </a:solidFill>
                <a:latin typeface="Tahoma" panose="020B0604030504040204" pitchFamily="34" charset="0"/>
                <a:ea typeface="Tahoma" panose="020B0604030504040204" pitchFamily="34" charset="0"/>
                <a:cs typeface="Tahoma" panose="020B0604030504040204" pitchFamily="34" charset="0"/>
              </a:rPr>
              <a:t>2014</a:t>
            </a:r>
          </a:p>
          <a:p>
            <a:endParaRPr lang="en-GB" sz="2000" dirty="0">
              <a:solidFill>
                <a:srgbClr val="0070C0"/>
              </a:solidFill>
              <a:latin typeface="Tahoma" panose="020B0604030504040204" pitchFamily="34" charset="0"/>
              <a:ea typeface="Tahoma" panose="020B0604030504040204" pitchFamily="34" charset="0"/>
              <a:cs typeface="Tahoma" panose="020B0604030504040204" pitchFamily="34" charset="0"/>
            </a:endParaRPr>
          </a:p>
          <a:p>
            <a:r>
              <a:rPr lang="en-GB" sz="20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“All </a:t>
            </a:r>
            <a:r>
              <a:rPr lang="en-GB" sz="2000" b="1" dirty="0">
                <a:solidFill>
                  <a:srgbClr val="0070C0"/>
                </a:solidFill>
                <a:latin typeface="Tahoma" panose="020B0604030504040204" pitchFamily="34" charset="0"/>
                <a:ea typeface="Tahoma" panose="020B0604030504040204" pitchFamily="34" charset="0"/>
                <a:cs typeface="Tahoma" panose="020B0604030504040204" pitchFamily="34" charset="0"/>
              </a:rPr>
              <a:t>options need to be exercised... We can make choices about how much of each option we use... </a:t>
            </a:r>
            <a:r>
              <a:rPr lang="en-GB" sz="2000" b="1" dirty="0">
                <a:solidFill>
                  <a:srgbClr val="FF0000"/>
                </a:solidFill>
                <a:latin typeface="Tahoma" panose="020B0604030504040204" pitchFamily="34" charset="0"/>
                <a:ea typeface="Tahoma" panose="020B0604030504040204" pitchFamily="34" charset="0"/>
                <a:cs typeface="Tahoma" panose="020B0604030504040204" pitchFamily="34" charset="0"/>
              </a:rPr>
              <a:t>but the idea you can leave anything out is impossible</a:t>
            </a:r>
            <a:r>
              <a:rPr lang="en-GB" sz="20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endParaRPr lang="en-GB" sz="2000" b="1" dirty="0">
              <a:solidFill>
                <a:srgbClr val="FF0000"/>
              </a:solidFill>
              <a:latin typeface="Tahoma" panose="020B0604030504040204" pitchFamily="34" charset="0"/>
              <a:ea typeface="Tahoma" panose="020B0604030504040204" pitchFamily="34" charset="0"/>
              <a:cs typeface="Tahoma" panose="020B0604030504040204" pitchFamily="34" charset="0"/>
            </a:endParaRPr>
          </a:p>
          <a:p>
            <a:r>
              <a:rPr lang="en-GB" sz="2000" dirty="0">
                <a:solidFill>
                  <a:srgbClr val="0070C0"/>
                </a:solidFill>
                <a:latin typeface="Tahoma" panose="020B0604030504040204" pitchFamily="34" charset="0"/>
                <a:ea typeface="Tahoma" panose="020B0604030504040204" pitchFamily="34" charset="0"/>
                <a:cs typeface="Tahoma" panose="020B0604030504040204" pitchFamily="34" charset="0"/>
              </a:rPr>
              <a:t>IPCC, </a:t>
            </a:r>
            <a:r>
              <a:rPr lang="en-GB" sz="2000" dirty="0" smtClean="0">
                <a:solidFill>
                  <a:srgbClr val="0070C0"/>
                </a:solidFill>
                <a:latin typeface="Tahoma" panose="020B0604030504040204" pitchFamily="34" charset="0"/>
                <a:ea typeface="Tahoma" panose="020B0604030504040204" pitchFamily="34" charset="0"/>
                <a:cs typeface="Tahoma" panose="020B0604030504040204" pitchFamily="34" charset="0"/>
              </a:rPr>
              <a:t>2018</a:t>
            </a:r>
            <a:endParaRPr lang="en-GB" sz="20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164694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9957" y="517830"/>
            <a:ext cx="9530819" cy="461665"/>
          </a:xfrm>
          <a:prstGeom prst="rect">
            <a:avLst/>
          </a:prstGeom>
          <a:noFill/>
        </p:spPr>
        <p:txBody>
          <a:bodyPr wrap="square" rtlCol="0">
            <a:spAutoFit/>
          </a:bodyPr>
          <a:lstStyle/>
          <a:p>
            <a:pPr algn="ctr"/>
            <a:r>
              <a:rPr lang="en-GB"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Biodiversity</a:t>
            </a:r>
            <a:endParaRPr lang="en-GB" sz="2400"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6023" y="1550007"/>
            <a:ext cx="5821713" cy="3708247"/>
          </a:xfrm>
          <a:prstGeom prst="rect">
            <a:avLst/>
          </a:prstGeom>
          <a:ln w="57150">
            <a:solidFill>
              <a:schemeClr val="bg1"/>
            </a:solidFill>
          </a:ln>
        </p:spPr>
      </p:pic>
      <p:sp>
        <p:nvSpPr>
          <p:cNvPr id="3" name="TextBox 2"/>
          <p:cNvSpPr txBox="1"/>
          <p:nvPr/>
        </p:nvSpPr>
        <p:spPr>
          <a:xfrm>
            <a:off x="528333" y="1550007"/>
            <a:ext cx="5208899" cy="3785652"/>
          </a:xfrm>
          <a:prstGeom prst="rect">
            <a:avLst/>
          </a:prstGeom>
          <a:noFill/>
        </p:spPr>
        <p:txBody>
          <a:bodyPr wrap="square" rtlCol="0">
            <a:spAutoFit/>
          </a:bodyPr>
          <a:lstStyle/>
          <a:p>
            <a:r>
              <a:rPr lang="en-GB" sz="20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Intergovernmental </a:t>
            </a:r>
            <a:r>
              <a:rPr lang="en-GB" sz="2000" b="1" dirty="0">
                <a:solidFill>
                  <a:srgbClr val="0070C0"/>
                </a:solidFill>
                <a:latin typeface="Tahoma" panose="020B0604030504040204" pitchFamily="34" charset="0"/>
                <a:ea typeface="Tahoma" panose="020B0604030504040204" pitchFamily="34" charset="0"/>
                <a:cs typeface="Tahoma" panose="020B0604030504040204" pitchFamily="34" charset="0"/>
              </a:rPr>
              <a:t>Science Policy Platform on Biodiversity and Ecosystem Services (IPBES), </a:t>
            </a:r>
            <a:r>
              <a:rPr lang="en-GB" sz="2000" b="1" dirty="0" smtClean="0">
                <a:solidFill>
                  <a:srgbClr val="0070C0"/>
                </a:solidFill>
                <a:latin typeface="Tahoma" panose="020B0604030504040204" pitchFamily="34" charset="0"/>
                <a:ea typeface="Tahoma" panose="020B0604030504040204" pitchFamily="34" charset="0"/>
                <a:cs typeface="Tahoma" panose="020B0604030504040204" pitchFamily="34" charset="0"/>
              </a:rPr>
              <a:t>2019. </a:t>
            </a:r>
          </a:p>
          <a:p>
            <a:endParaRPr lang="en-GB" sz="2000" b="1" dirty="0">
              <a:solidFill>
                <a:srgbClr val="0070C0"/>
              </a:solidFill>
              <a:latin typeface="Tahoma" panose="020B0604030504040204" pitchFamily="34" charset="0"/>
              <a:ea typeface="Tahoma" panose="020B0604030504040204" pitchFamily="34" charset="0"/>
              <a:cs typeface="Tahoma" panose="020B0604030504040204" pitchFamily="34" charset="0"/>
            </a:endParaRPr>
          </a:p>
          <a:p>
            <a:r>
              <a:rPr lang="en-GB" sz="2000" dirty="0">
                <a:solidFill>
                  <a:srgbClr val="0070C0"/>
                </a:solidFill>
                <a:latin typeface="Tahoma" panose="020B0604030504040204" pitchFamily="34" charset="0"/>
                <a:ea typeface="Tahoma" panose="020B0604030504040204" pitchFamily="34" charset="0"/>
                <a:cs typeface="Tahoma" panose="020B0604030504040204" pitchFamily="34" charset="0"/>
              </a:rPr>
              <a:t>Identifies population growth as a key indirect driver of global biodiversity </a:t>
            </a:r>
            <a:r>
              <a:rPr lang="en-GB" sz="2000" dirty="0" smtClean="0">
                <a:solidFill>
                  <a:srgbClr val="0070C0"/>
                </a:solidFill>
                <a:latin typeface="Tahoma" panose="020B0604030504040204" pitchFamily="34" charset="0"/>
                <a:ea typeface="Tahoma" panose="020B0604030504040204" pitchFamily="34" charset="0"/>
                <a:cs typeface="Tahoma" panose="020B0604030504040204" pitchFamily="34" charset="0"/>
              </a:rPr>
              <a:t>loss:</a:t>
            </a:r>
            <a:endParaRPr lang="en-GB" sz="2000" dirty="0">
              <a:solidFill>
                <a:srgbClr val="0070C0"/>
              </a:solidFill>
              <a:latin typeface="Tahoma" panose="020B0604030504040204" pitchFamily="34" charset="0"/>
              <a:ea typeface="Tahoma" panose="020B0604030504040204" pitchFamily="34" charset="0"/>
              <a:cs typeface="Tahoma" panose="020B0604030504040204" pitchFamily="34" charset="0"/>
            </a:endParaRPr>
          </a:p>
          <a:p>
            <a:endParaRPr lang="en-GB" sz="2000" b="1" i="1" dirty="0" smtClean="0">
              <a:solidFill>
                <a:srgbClr val="0070C0"/>
              </a:solidFill>
              <a:latin typeface="Tahoma" panose="020B0604030504040204" pitchFamily="34" charset="0"/>
              <a:ea typeface="Tahoma" panose="020B0604030504040204" pitchFamily="34" charset="0"/>
              <a:cs typeface="Tahoma" panose="020B0604030504040204" pitchFamily="34" charset="0"/>
            </a:endParaRPr>
          </a:p>
          <a:p>
            <a:r>
              <a:rPr lang="en-GB" sz="2000" b="1" dirty="0" smtClean="0">
                <a:solidFill>
                  <a:srgbClr val="7030A0"/>
                </a:solidFill>
                <a:latin typeface="Tahoma" panose="020B0604030504040204" pitchFamily="34" charset="0"/>
                <a:ea typeface="Tahoma" panose="020B0604030504040204" pitchFamily="34" charset="0"/>
                <a:cs typeface="Tahoma" panose="020B0604030504040204" pitchFamily="34" charset="0"/>
              </a:rPr>
              <a:t>“Changes </a:t>
            </a:r>
            <a:r>
              <a:rPr lang="en-GB" sz="2000" b="1" dirty="0">
                <a:solidFill>
                  <a:srgbClr val="7030A0"/>
                </a:solidFill>
                <a:latin typeface="Tahoma" panose="020B0604030504040204" pitchFamily="34" charset="0"/>
                <a:ea typeface="Tahoma" panose="020B0604030504040204" pitchFamily="34" charset="0"/>
                <a:cs typeface="Tahoma" panose="020B0604030504040204" pitchFamily="34" charset="0"/>
              </a:rPr>
              <a:t>to the direct drivers of nature deterioration cannot be achieved without transformative change that simultaneously addresses the indirect drivers</a:t>
            </a:r>
            <a:r>
              <a:rPr lang="en-GB" sz="2000" b="1" dirty="0" smtClean="0">
                <a:solidFill>
                  <a:srgbClr val="7030A0"/>
                </a:solidFill>
                <a:latin typeface="Tahoma" panose="020B0604030504040204" pitchFamily="34" charset="0"/>
                <a:ea typeface="Tahoma" panose="020B0604030504040204" pitchFamily="34" charset="0"/>
                <a:cs typeface="Tahoma" panose="020B0604030504040204" pitchFamily="34" charset="0"/>
              </a:rPr>
              <a:t>.”</a:t>
            </a:r>
            <a:endParaRPr lang="en-GB" dirty="0">
              <a:latin typeface="Tahoma" panose="020B0604030504040204" pitchFamily="34" charset="0"/>
              <a:ea typeface="Tahoma" panose="020B0604030504040204" pitchFamily="34" charset="0"/>
              <a:cs typeface="Tahoma" panose="020B0604030504040204" pitchFamily="34"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Tree>
    <p:extLst>
      <p:ext uri="{BB962C8B-B14F-4D97-AF65-F5344CB8AC3E}">
        <p14:creationId xmlns:p14="http://schemas.microsoft.com/office/powerpoint/2010/main" val="19248259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3044" y="279770"/>
            <a:ext cx="10515600" cy="843915"/>
          </a:xfrm>
        </p:spPr>
        <p:txBody>
          <a:bodyPr>
            <a:normAutofit/>
          </a:bodyPr>
          <a:lstStyle/>
          <a:p>
            <a:pPr algn="ctr"/>
            <a:r>
              <a:rPr lang="en-GB"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Food </a:t>
            </a:r>
            <a:r>
              <a:rPr lang="en-US"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Security: 56% food gap by 2050</a:t>
            </a:r>
            <a:endParaRPr lang="en-GB" sz="2800" dirty="0">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sz="half" idx="1"/>
          </p:nvPr>
        </p:nvSpPr>
        <p:spPr>
          <a:xfrm>
            <a:off x="1035423" y="1805414"/>
            <a:ext cx="3274279" cy="3672022"/>
          </a:xfrm>
        </p:spPr>
        <p:txBody>
          <a:bodyPr>
            <a:normAutofit/>
          </a:bodyPr>
          <a:lstStyle/>
          <a:p>
            <a:pPr marL="0" indent="0">
              <a:buNone/>
            </a:pPr>
            <a:r>
              <a:rPr lang="en-US" sz="2400" dirty="0" smtClean="0">
                <a:solidFill>
                  <a:srgbClr val="FF0000"/>
                </a:solidFill>
                <a:latin typeface="Tahoma" panose="020B0604030504040204" pitchFamily="34" charset="0"/>
                <a:ea typeface="Tahoma" panose="020B0604030504040204" pitchFamily="34" charset="0"/>
                <a:cs typeface="Tahoma" panose="020B0604030504040204" pitchFamily="34" charset="0"/>
              </a:rPr>
              <a:t>“Expected </a:t>
            </a:r>
            <a:r>
              <a:rPr lang="en-US" sz="2400" dirty="0">
                <a:solidFill>
                  <a:srgbClr val="FF0000"/>
                </a:solidFill>
                <a:latin typeface="Tahoma" panose="020B0604030504040204" pitchFamily="34" charset="0"/>
                <a:ea typeface="Tahoma" panose="020B0604030504040204" pitchFamily="34" charset="0"/>
                <a:cs typeface="Tahoma" panose="020B0604030504040204" pitchFamily="34" charset="0"/>
              </a:rPr>
              <a:t>population growth of 2.8 billion people between 2010 and 2050 drives the majority of expected growth in food demand</a:t>
            </a:r>
            <a:r>
              <a:rPr lang="en-US" sz="24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p>
          <a:p>
            <a:pPr marL="0" indent="0">
              <a:buNone/>
            </a:pPr>
            <a:r>
              <a:rPr lang="en-US" sz="2400" b="1" dirty="0">
                <a:solidFill>
                  <a:srgbClr val="126A7B"/>
                </a:solidFill>
                <a:latin typeface="Tahoma" panose="020B0604030504040204" pitchFamily="34" charset="0"/>
                <a:ea typeface="Tahoma" panose="020B0604030504040204" pitchFamily="34" charset="0"/>
                <a:cs typeface="Tahoma" panose="020B0604030504040204" pitchFamily="34" charset="0"/>
              </a:rPr>
              <a:t/>
            </a:r>
            <a:br>
              <a:rPr lang="en-US" sz="2400" b="1" dirty="0">
                <a:solidFill>
                  <a:srgbClr val="126A7B"/>
                </a:solidFill>
                <a:latin typeface="Tahoma" panose="020B0604030504040204" pitchFamily="34" charset="0"/>
                <a:ea typeface="Tahoma" panose="020B0604030504040204" pitchFamily="34" charset="0"/>
                <a:cs typeface="Tahoma" panose="020B0604030504040204" pitchFamily="34" charset="0"/>
              </a:rPr>
            </a:br>
            <a:r>
              <a:rPr lang="en-US" sz="2400" b="1" dirty="0">
                <a:solidFill>
                  <a:srgbClr val="126A7B"/>
                </a:solidFill>
                <a:latin typeface="Tahoma" panose="020B0604030504040204" pitchFamily="34" charset="0"/>
                <a:ea typeface="Tahoma" panose="020B0604030504040204" pitchFamily="34" charset="0"/>
                <a:cs typeface="Tahoma" panose="020B0604030504040204" pitchFamily="34" charset="0"/>
              </a:rPr>
              <a:t>EAT-Lancet Commission, </a:t>
            </a:r>
            <a:r>
              <a:rPr lang="en-US"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2019</a:t>
            </a:r>
            <a:endParaRPr lang="en-GB" sz="2400" dirty="0">
              <a:latin typeface="Tahoma" panose="020B0604030504040204" pitchFamily="34" charset="0"/>
              <a:ea typeface="Tahoma" panose="020B0604030504040204" pitchFamily="34" charset="0"/>
              <a:cs typeface="Tahoma" panose="020B0604030504040204" pitchFamily="34" charset="0"/>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65197" y="1500452"/>
            <a:ext cx="6645168" cy="448082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Tree>
    <p:extLst>
      <p:ext uri="{BB962C8B-B14F-4D97-AF65-F5344CB8AC3E}">
        <p14:creationId xmlns:p14="http://schemas.microsoft.com/office/powerpoint/2010/main" val="37782373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983" y="365126"/>
            <a:ext cx="10697817" cy="1056170"/>
          </a:xfrm>
        </p:spPr>
        <p:txBody>
          <a:bodyPr>
            <a:normAutofit/>
          </a:bodyPr>
          <a:lstStyle/>
          <a:p>
            <a:r>
              <a:rPr lang="en-GB" sz="2800" b="1" dirty="0">
                <a:solidFill>
                  <a:srgbClr val="126A7B"/>
                </a:solidFill>
                <a:latin typeface="Tahoma" panose="020B0604030504040204" pitchFamily="34" charset="0"/>
                <a:ea typeface="Tahoma" panose="020B0604030504040204" pitchFamily="34" charset="0"/>
                <a:cs typeface="Tahoma" panose="020B0604030504040204" pitchFamily="34" charset="0"/>
              </a:rPr>
              <a:t>E</a:t>
            </a:r>
            <a:r>
              <a:rPr lang="en-GB" sz="28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nvironmental </a:t>
            </a:r>
            <a:r>
              <a:rPr lang="en-GB" sz="2800" b="1" dirty="0">
                <a:solidFill>
                  <a:srgbClr val="126A7B"/>
                </a:solidFill>
                <a:latin typeface="Tahoma" panose="020B0604030504040204" pitchFamily="34" charset="0"/>
                <a:ea typeface="Tahoma" panose="020B0604030504040204" pitchFamily="34" charset="0"/>
                <a:cs typeface="Tahoma" panose="020B0604030504040204" pitchFamily="34" charset="0"/>
              </a:rPr>
              <a:t>elephant in the </a:t>
            </a:r>
            <a:r>
              <a:rPr lang="en-GB" sz="28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room, but elephant traps…</a:t>
            </a:r>
            <a:endParaRPr lang="en-GB" sz="2800" dirty="0"/>
          </a:p>
        </p:txBody>
      </p:sp>
      <p:sp>
        <p:nvSpPr>
          <p:cNvPr id="3" name="Content Placeholder 2"/>
          <p:cNvSpPr>
            <a:spLocks noGrp="1"/>
          </p:cNvSpPr>
          <p:nvPr>
            <p:ph sz="half" idx="1"/>
          </p:nvPr>
        </p:nvSpPr>
        <p:spPr>
          <a:xfrm>
            <a:off x="838200" y="1825625"/>
            <a:ext cx="5181600" cy="4351338"/>
          </a:xfrm>
        </p:spPr>
        <p:txBody>
          <a:bodyPr>
            <a:normAutofit fontScale="85000" lnSpcReduction="10000"/>
          </a:bodyPr>
          <a:lstStyle/>
          <a:p>
            <a:pPr marL="0" indent="0">
              <a:buNone/>
            </a:pPr>
            <a:r>
              <a:rPr lang="en-US" sz="2000" b="1" i="1" dirty="0" smtClean="0">
                <a:solidFill>
                  <a:srgbClr val="126A7B"/>
                </a:solidFill>
                <a:latin typeface="Tahoma" panose="020B0604030504040204" pitchFamily="34" charset="0"/>
                <a:ea typeface="Tahoma" panose="020B0604030504040204" pitchFamily="34" charset="0"/>
                <a:cs typeface="Tahoma" panose="020B0604030504040204" pitchFamily="34" charset="0"/>
              </a:rPr>
              <a:t>“I </a:t>
            </a:r>
            <a:r>
              <a:rPr lang="en-US" sz="2000" b="1" i="1" dirty="0">
                <a:solidFill>
                  <a:srgbClr val="126A7B"/>
                </a:solidFill>
                <a:latin typeface="Tahoma" panose="020B0604030504040204" pitchFamily="34" charset="0"/>
                <a:ea typeface="Tahoma" panose="020B0604030504040204" pitchFamily="34" charset="0"/>
                <a:cs typeface="Tahoma" panose="020B0604030504040204" pitchFamily="34" charset="0"/>
              </a:rPr>
              <a:t>ask why concerns about population growth and over-population have virtually disappeared from the political agenda of developed countries, especially, since the mid-1970s. </a:t>
            </a:r>
            <a:endParaRPr lang="en-US" sz="2000" b="1" i="1" dirty="0" smtClean="0">
              <a:solidFill>
                <a:srgbClr val="126A7B"/>
              </a:solidFill>
              <a:latin typeface="Tahoma" panose="020B0604030504040204" pitchFamily="34" charset="0"/>
              <a:ea typeface="Tahoma" panose="020B0604030504040204" pitchFamily="34" charset="0"/>
              <a:cs typeface="Tahoma" panose="020B0604030504040204" pitchFamily="34" charset="0"/>
            </a:endParaRPr>
          </a:p>
          <a:p>
            <a:pPr marL="0" indent="0">
              <a:buNone/>
            </a:pPr>
            <a:r>
              <a:rPr lang="en-US" sz="2000" b="1" i="1" dirty="0" smtClean="0">
                <a:solidFill>
                  <a:srgbClr val="126A7B"/>
                </a:solidFill>
                <a:latin typeface="Tahoma" panose="020B0604030504040204" pitchFamily="34" charset="0"/>
                <a:ea typeface="Tahoma" panose="020B0604030504040204" pitchFamily="34" charset="0"/>
                <a:cs typeface="Tahoma" panose="020B0604030504040204" pitchFamily="34" charset="0"/>
              </a:rPr>
              <a:t>Have </a:t>
            </a:r>
            <a:r>
              <a:rPr lang="en-US" sz="2000" b="1" i="1" dirty="0">
                <a:solidFill>
                  <a:srgbClr val="126A7B"/>
                </a:solidFill>
                <a:latin typeface="Tahoma" panose="020B0604030504040204" pitchFamily="34" charset="0"/>
                <a:ea typeface="Tahoma" panose="020B0604030504040204" pitchFamily="34" charset="0"/>
                <a:cs typeface="Tahoma" panose="020B0604030504040204" pitchFamily="34" charset="0"/>
              </a:rPr>
              <a:t>they simply forgotten about, even resolved, the issue? </a:t>
            </a:r>
          </a:p>
          <a:p>
            <a:pPr marL="0" indent="0">
              <a:buNone/>
            </a:pPr>
            <a:r>
              <a:rPr lang="en-US" sz="2000" b="1" i="1" dirty="0">
                <a:solidFill>
                  <a:srgbClr val="126A7B"/>
                </a:solidFill>
                <a:latin typeface="Tahoma" panose="020B0604030504040204" pitchFamily="34" charset="0"/>
                <a:ea typeface="Tahoma" panose="020B0604030504040204" pitchFamily="34" charset="0"/>
                <a:cs typeface="Tahoma" panose="020B0604030504040204" pitchFamily="34" charset="0"/>
              </a:rPr>
              <a:t>Or is it rather, as my analysis suggests, that </a:t>
            </a:r>
            <a:r>
              <a:rPr lang="en-US" sz="2000" b="1" i="1" dirty="0" err="1">
                <a:solidFill>
                  <a:srgbClr val="126A7B"/>
                </a:solidFill>
                <a:latin typeface="Tahoma" panose="020B0604030504040204" pitchFamily="34" charset="0"/>
                <a:ea typeface="Tahoma" panose="020B0604030504040204" pitchFamily="34" charset="0"/>
                <a:cs typeface="Tahoma" panose="020B0604030504040204" pitchFamily="34" charset="0"/>
              </a:rPr>
              <a:t>problematising</a:t>
            </a:r>
            <a:r>
              <a:rPr lang="en-US" sz="2000" b="1" i="1" dirty="0">
                <a:solidFill>
                  <a:srgbClr val="126A7B"/>
                </a:solidFill>
                <a:latin typeface="Tahoma" panose="020B0604030504040204" pitchFamily="34" charset="0"/>
                <a:ea typeface="Tahoma" panose="020B0604030504040204" pitchFamily="34" charset="0"/>
                <a:cs typeface="Tahoma" panose="020B0604030504040204" pitchFamily="34" charset="0"/>
              </a:rPr>
              <a:t> it has been foreclosed</a:t>
            </a:r>
            <a:r>
              <a:rPr lang="en-US" sz="2000" b="1" i="1" dirty="0" smtClean="0">
                <a:solidFill>
                  <a:srgbClr val="126A7B"/>
                </a:solidFill>
                <a:latin typeface="Tahoma" panose="020B0604030504040204" pitchFamily="34" charset="0"/>
                <a:ea typeface="Tahoma" panose="020B0604030504040204" pitchFamily="34" charset="0"/>
                <a:cs typeface="Tahoma" panose="020B0604030504040204" pitchFamily="34" charset="0"/>
              </a:rPr>
              <a:t>?”</a:t>
            </a:r>
            <a:endParaRPr lang="en-US" sz="2000" b="1" dirty="0">
              <a:solidFill>
                <a:srgbClr val="126A7B"/>
              </a:solidFill>
              <a:latin typeface="Tahoma" panose="020B0604030504040204" pitchFamily="34" charset="0"/>
              <a:ea typeface="Tahoma" panose="020B0604030504040204" pitchFamily="34" charset="0"/>
              <a:cs typeface="Tahoma" panose="020B0604030504040204" pitchFamily="34" charset="0"/>
            </a:endParaRPr>
          </a:p>
          <a:p>
            <a:pPr marL="0" indent="0">
              <a:buNone/>
            </a:pPr>
            <a:r>
              <a:rPr lang="en-US" sz="2000" b="1" dirty="0" smtClean="0">
                <a:ea typeface="Tahoma" panose="020B0604030504040204" pitchFamily="34" charset="0"/>
                <a:cs typeface="Tahoma" panose="020B0604030504040204" pitchFamily="34" charset="0"/>
              </a:rPr>
              <a:t>Prof. </a:t>
            </a:r>
            <a:r>
              <a:rPr lang="en-US" sz="2000" b="1" dirty="0">
                <a:ea typeface="Tahoma" panose="020B0604030504040204" pitchFamily="34" charset="0"/>
                <a:cs typeface="Tahoma" panose="020B0604030504040204" pitchFamily="34" charset="0"/>
              </a:rPr>
              <a:t>Diana Coole - </a:t>
            </a:r>
            <a:r>
              <a:rPr lang="en-US" sz="2000" b="1" dirty="0" err="1">
                <a:ea typeface="Tahoma" panose="020B0604030504040204" pitchFamily="34" charset="0"/>
                <a:cs typeface="Tahoma" panose="020B0604030504040204" pitchFamily="34" charset="0"/>
              </a:rPr>
              <a:t>Birkbeck</a:t>
            </a:r>
            <a:r>
              <a:rPr lang="en-US" sz="2000" b="1" dirty="0">
                <a:ea typeface="Tahoma" panose="020B0604030504040204" pitchFamily="34" charset="0"/>
                <a:cs typeface="Tahoma" panose="020B0604030504040204" pitchFamily="34" charset="0"/>
              </a:rPr>
              <a:t>, University of </a:t>
            </a:r>
            <a:r>
              <a:rPr lang="en-US" sz="2000" b="1" dirty="0" smtClean="0">
                <a:ea typeface="Tahoma" panose="020B0604030504040204" pitchFamily="34" charset="0"/>
                <a:cs typeface="Tahoma" panose="020B0604030504040204" pitchFamily="34" charset="0"/>
              </a:rPr>
              <a:t>London</a:t>
            </a:r>
          </a:p>
          <a:p>
            <a:pPr marL="0" indent="0">
              <a:buNone/>
            </a:pPr>
            <a:r>
              <a:rPr lang="en-US" sz="2000" b="1" i="1" dirty="0" smtClean="0">
                <a:ea typeface="Tahoma" panose="020B0604030504040204" pitchFamily="34" charset="0"/>
                <a:cs typeface="Tahoma" panose="020B0604030504040204" pitchFamily="34" charset="0"/>
              </a:rPr>
              <a:t>Too </a:t>
            </a:r>
            <a:r>
              <a:rPr lang="en-US" sz="2000" b="1" i="1" dirty="0">
                <a:ea typeface="Tahoma" panose="020B0604030504040204" pitchFamily="34" charset="0"/>
                <a:cs typeface="Tahoma" panose="020B0604030504040204" pitchFamily="34" charset="0"/>
              </a:rPr>
              <a:t>many bodies? The return and disavowal of the population question</a:t>
            </a:r>
          </a:p>
          <a:p>
            <a:pPr marL="0" lvl="0" indent="0" eaLnBrk="0" fontAlgn="base" hangingPunct="0">
              <a:lnSpc>
                <a:spcPct val="100000"/>
              </a:lnSpc>
              <a:spcBef>
                <a:spcPct val="0"/>
              </a:spcBef>
              <a:spcAft>
                <a:spcPct val="0"/>
              </a:spcAft>
              <a:buNone/>
            </a:pPr>
            <a:r>
              <a:rPr lang="en-US" altLang="en-US" sz="1600" dirty="0">
                <a:cs typeface="Calibri" panose="020F0502020204030204" pitchFamily="34" charset="0"/>
                <a:hlinkClick r:id="rId2"/>
              </a:rPr>
              <a:t>https://mahb.stanford.edu/wp-content/uploads/2014/02/2012_Coole_TooManyBodies_EnviroPolitics.pdf</a:t>
            </a:r>
            <a:endParaRPr lang="en-US" altLang="en-US" sz="1600" dirty="0"/>
          </a:p>
          <a:p>
            <a:endParaRPr lang="en-GB" dirty="0"/>
          </a:p>
        </p:txBody>
      </p:sp>
      <p:sp>
        <p:nvSpPr>
          <p:cNvPr id="4" name="Content Placeholder 3"/>
          <p:cNvSpPr>
            <a:spLocks noGrp="1"/>
          </p:cNvSpPr>
          <p:nvPr>
            <p:ph sz="half" idx="2"/>
          </p:nvPr>
        </p:nvSpPr>
        <p:spPr/>
        <p:txBody>
          <a:bodyPr>
            <a:normAutofit fontScale="85000" lnSpcReduction="10000"/>
          </a:bodyPr>
          <a:lstStyle/>
          <a:p>
            <a:pPr marL="0" indent="0">
              <a:lnSpc>
                <a:spcPct val="100000"/>
              </a:lnSpc>
              <a:spcBef>
                <a:spcPts val="0"/>
              </a:spcBef>
              <a:buNone/>
            </a:pPr>
            <a:r>
              <a:rPr lang="en-GB" sz="2000" b="1" dirty="0" smtClean="0">
                <a:latin typeface="Tahoma" panose="020B0604030504040204" pitchFamily="34" charset="0"/>
                <a:ea typeface="Tahoma" panose="020B0604030504040204" pitchFamily="34" charset="0"/>
                <a:cs typeface="Tahoma" panose="020B0604030504040204" pitchFamily="34" charset="0"/>
              </a:rPr>
              <a:t>Coole’s 6 Silencing Discourses:</a:t>
            </a:r>
          </a:p>
          <a:p>
            <a:pPr marL="0" indent="0">
              <a:lnSpc>
                <a:spcPct val="100000"/>
              </a:lnSpc>
              <a:spcBef>
                <a:spcPts val="0"/>
              </a:spcBef>
              <a:buNone/>
            </a:pPr>
            <a:r>
              <a:rPr lang="en-GB" sz="2000" dirty="0" smtClean="0">
                <a:solidFill>
                  <a:srgbClr val="0F39DE"/>
                </a:solidFill>
                <a:latin typeface="Tahoma" panose="020B0604030504040204" pitchFamily="34" charset="0"/>
                <a:ea typeface="Tahoma" panose="020B0604030504040204" pitchFamily="34" charset="0"/>
                <a:cs typeface="Tahoma" panose="020B0604030504040204" pitchFamily="34" charset="0"/>
              </a:rPr>
              <a:t>Population </a:t>
            </a:r>
            <a:r>
              <a:rPr lang="en-GB" sz="2000" b="1" i="1" dirty="0" smtClean="0">
                <a:solidFill>
                  <a:srgbClr val="0F39DE"/>
                </a:solidFill>
                <a:latin typeface="Tahoma" panose="020B0604030504040204" pitchFamily="34" charset="0"/>
                <a:ea typeface="Tahoma" panose="020B0604030504040204" pitchFamily="34" charset="0"/>
                <a:cs typeface="Tahoma" panose="020B0604030504040204" pitchFamily="34" charset="0"/>
              </a:rPr>
              <a:t>Scepticism </a:t>
            </a:r>
            <a:r>
              <a:rPr lang="en-GB" sz="2000" i="1" dirty="0" smtClean="0">
                <a:solidFill>
                  <a:srgbClr val="0F39DE"/>
                </a:solidFill>
                <a:latin typeface="Tahoma" panose="020B0604030504040204" pitchFamily="34" charset="0"/>
                <a:ea typeface="Tahoma" panose="020B0604030504040204" pitchFamily="34" charset="0"/>
                <a:cs typeface="Tahoma" panose="020B0604030504040204" pitchFamily="34" charset="0"/>
              </a:rPr>
              <a:t>- </a:t>
            </a:r>
            <a:r>
              <a:rPr lang="en-GB" sz="2000" dirty="0" err="1">
                <a:latin typeface="Tahoma" panose="020B0604030504040204" pitchFamily="34" charset="0"/>
                <a:ea typeface="Tahoma" panose="020B0604030504040204" pitchFamily="34" charset="0"/>
                <a:cs typeface="Tahoma" panose="020B0604030504040204" pitchFamily="34" charset="0"/>
              </a:rPr>
              <a:t>b</a:t>
            </a:r>
            <a:r>
              <a:rPr lang="en-GB" sz="2000" dirty="0" err="1" smtClean="0">
                <a:latin typeface="Tahoma" panose="020B0604030504040204" pitchFamily="34" charset="0"/>
                <a:ea typeface="Tahoma" panose="020B0604030504040204" pitchFamily="34" charset="0"/>
                <a:cs typeface="Tahoma" panose="020B0604030504040204" pitchFamily="34" charset="0"/>
              </a:rPr>
              <a:t>irthrates</a:t>
            </a:r>
            <a:r>
              <a:rPr lang="en-GB" sz="2000" dirty="0" smtClean="0">
                <a:latin typeface="Tahoma" panose="020B0604030504040204" pitchFamily="34" charset="0"/>
                <a:ea typeface="Tahoma" panose="020B0604030504040204" pitchFamily="34" charset="0"/>
                <a:cs typeface="Tahoma" panose="020B0604030504040204" pitchFamily="34" charset="0"/>
              </a:rPr>
              <a:t> falling, peaking, so not a problem.</a:t>
            </a:r>
          </a:p>
          <a:p>
            <a:pPr marL="0" indent="0">
              <a:lnSpc>
                <a:spcPct val="100000"/>
              </a:lnSpc>
              <a:spcBef>
                <a:spcPts val="0"/>
              </a:spcBef>
              <a:buNone/>
            </a:pPr>
            <a:endParaRPr lang="en-GB" sz="2000" dirty="0" smtClean="0">
              <a:latin typeface="Tahoma" panose="020B0604030504040204" pitchFamily="34" charset="0"/>
              <a:ea typeface="Tahoma" panose="020B0604030504040204" pitchFamily="34" charset="0"/>
              <a:cs typeface="Tahoma" panose="020B0604030504040204" pitchFamily="34" charset="0"/>
            </a:endParaRPr>
          </a:p>
          <a:p>
            <a:pPr marL="0" indent="0">
              <a:lnSpc>
                <a:spcPct val="100000"/>
              </a:lnSpc>
              <a:spcBef>
                <a:spcPts val="0"/>
              </a:spcBef>
              <a:buNone/>
            </a:pPr>
            <a:r>
              <a:rPr lang="en-GB" sz="2000" dirty="0">
                <a:solidFill>
                  <a:srgbClr val="0F39DE"/>
                </a:solidFill>
                <a:latin typeface="Tahoma" panose="020B0604030504040204" pitchFamily="34" charset="0"/>
                <a:ea typeface="Tahoma" panose="020B0604030504040204" pitchFamily="34" charset="0"/>
                <a:cs typeface="Tahoma" panose="020B0604030504040204" pitchFamily="34" charset="0"/>
              </a:rPr>
              <a:t>Population </a:t>
            </a:r>
            <a:r>
              <a:rPr lang="en-GB" sz="2000" b="1" i="1" dirty="0" smtClean="0">
                <a:solidFill>
                  <a:srgbClr val="0F39DE"/>
                </a:solidFill>
                <a:latin typeface="Tahoma" panose="020B0604030504040204" pitchFamily="34" charset="0"/>
                <a:ea typeface="Tahoma" panose="020B0604030504040204" pitchFamily="34" charset="0"/>
                <a:cs typeface="Tahoma" panose="020B0604030504040204" pitchFamily="34" charset="0"/>
              </a:rPr>
              <a:t>Fatalism </a:t>
            </a:r>
            <a:r>
              <a:rPr lang="en-GB" sz="2000" i="1" dirty="0" smtClean="0">
                <a:solidFill>
                  <a:srgbClr val="0F39DE"/>
                </a:solidFill>
                <a:latin typeface="Tahoma" panose="020B0604030504040204" pitchFamily="34" charset="0"/>
                <a:ea typeface="Tahoma" panose="020B0604030504040204" pitchFamily="34" charset="0"/>
                <a:cs typeface="Tahoma" panose="020B0604030504040204" pitchFamily="34" charset="0"/>
              </a:rPr>
              <a:t>- </a:t>
            </a:r>
            <a:r>
              <a:rPr lang="en-GB" sz="2000" dirty="0" smtClean="0">
                <a:latin typeface="Tahoma" panose="020B0604030504040204" pitchFamily="34" charset="0"/>
                <a:ea typeface="Tahoma" panose="020B0604030504040204" pitchFamily="34" charset="0"/>
                <a:cs typeface="Tahoma" panose="020B0604030504040204" pitchFamily="34" charset="0"/>
              </a:rPr>
              <a:t>trajectory set, going </a:t>
            </a:r>
            <a:r>
              <a:rPr lang="en-GB" sz="2000" dirty="0">
                <a:latin typeface="Tahoma" panose="020B0604030504040204" pitchFamily="34" charset="0"/>
                <a:ea typeface="Tahoma" panose="020B0604030504040204" pitchFamily="34" charset="0"/>
                <a:cs typeface="Tahoma" panose="020B0604030504040204" pitchFamily="34" charset="0"/>
              </a:rPr>
              <a:t>t</a:t>
            </a:r>
            <a:r>
              <a:rPr lang="en-GB" sz="2000" dirty="0" smtClean="0">
                <a:latin typeface="Tahoma" panose="020B0604030504040204" pitchFamily="34" charset="0"/>
                <a:ea typeface="Tahoma" panose="020B0604030504040204" pitchFamily="34" charset="0"/>
                <a:cs typeface="Tahoma" panose="020B0604030504040204" pitchFamily="34" charset="0"/>
              </a:rPr>
              <a:t>o be 10/11 billion by 2100 whatever.</a:t>
            </a:r>
          </a:p>
          <a:p>
            <a:pPr marL="0" indent="0">
              <a:lnSpc>
                <a:spcPct val="100000"/>
              </a:lnSpc>
              <a:spcBef>
                <a:spcPts val="0"/>
              </a:spcBef>
              <a:buNone/>
            </a:pPr>
            <a:endParaRPr lang="en-GB" sz="2000" dirty="0" smtClean="0">
              <a:latin typeface="Tahoma" panose="020B0604030504040204" pitchFamily="34" charset="0"/>
              <a:ea typeface="Tahoma" panose="020B0604030504040204" pitchFamily="34" charset="0"/>
              <a:cs typeface="Tahoma" panose="020B0604030504040204" pitchFamily="34" charset="0"/>
            </a:endParaRPr>
          </a:p>
          <a:p>
            <a:pPr marL="0" indent="0">
              <a:lnSpc>
                <a:spcPct val="100000"/>
              </a:lnSpc>
              <a:spcBef>
                <a:spcPts val="0"/>
              </a:spcBef>
              <a:buNone/>
            </a:pPr>
            <a:r>
              <a:rPr lang="en-GB" sz="2000" dirty="0">
                <a:solidFill>
                  <a:srgbClr val="0F39DE"/>
                </a:solidFill>
                <a:latin typeface="Tahoma" panose="020B0604030504040204" pitchFamily="34" charset="0"/>
                <a:ea typeface="Tahoma" panose="020B0604030504040204" pitchFamily="34" charset="0"/>
                <a:cs typeface="Tahoma" panose="020B0604030504040204" pitchFamily="34" charset="0"/>
              </a:rPr>
              <a:t>Population </a:t>
            </a:r>
            <a:r>
              <a:rPr lang="en-GB" sz="2000" b="1" i="1" dirty="0" smtClean="0">
                <a:solidFill>
                  <a:srgbClr val="0F39DE"/>
                </a:solidFill>
                <a:latin typeface="Tahoma" panose="020B0604030504040204" pitchFamily="34" charset="0"/>
                <a:ea typeface="Tahoma" panose="020B0604030504040204" pitchFamily="34" charset="0"/>
                <a:cs typeface="Tahoma" panose="020B0604030504040204" pitchFamily="34" charset="0"/>
              </a:rPr>
              <a:t>Decomposing</a:t>
            </a:r>
            <a:r>
              <a:rPr lang="en-GB" sz="2000" i="1" dirty="0" smtClean="0">
                <a:solidFill>
                  <a:srgbClr val="0F39DE"/>
                </a:solidFill>
                <a:latin typeface="Tahoma" panose="020B0604030504040204" pitchFamily="34" charset="0"/>
                <a:ea typeface="Tahoma" panose="020B0604030504040204" pitchFamily="34" charset="0"/>
                <a:cs typeface="Tahoma" panose="020B0604030504040204" pitchFamily="34" charset="0"/>
              </a:rPr>
              <a:t> -  </a:t>
            </a:r>
            <a:r>
              <a:rPr lang="en-GB" sz="2000" dirty="0" err="1" smtClean="0">
                <a:latin typeface="Tahoma" panose="020B0604030504040204" pitchFamily="34" charset="0"/>
                <a:ea typeface="Tahoma" panose="020B0604030504040204" pitchFamily="34" charset="0"/>
                <a:cs typeface="Tahoma" panose="020B0604030504040204" pitchFamily="34" charset="0"/>
              </a:rPr>
              <a:t>tech.fixes</a:t>
            </a:r>
            <a:r>
              <a:rPr lang="en-GB" sz="2000" dirty="0" smtClean="0">
                <a:latin typeface="Tahoma" panose="020B0604030504040204" pitchFamily="34" charset="0"/>
                <a:ea typeface="Tahoma" panose="020B0604030504040204" pitchFamily="34" charset="0"/>
                <a:cs typeface="Tahoma" panose="020B0604030504040204" pitchFamily="34" charset="0"/>
              </a:rPr>
              <a:t> can stretch planetary boundaries, no limits to growth.</a:t>
            </a:r>
          </a:p>
          <a:p>
            <a:pPr marL="0" indent="0">
              <a:lnSpc>
                <a:spcPct val="100000"/>
              </a:lnSpc>
              <a:spcBef>
                <a:spcPts val="0"/>
              </a:spcBef>
              <a:buNone/>
            </a:pPr>
            <a:endParaRPr lang="en-GB" sz="2000" dirty="0" smtClean="0">
              <a:latin typeface="Tahoma" panose="020B0604030504040204" pitchFamily="34" charset="0"/>
              <a:ea typeface="Tahoma" panose="020B0604030504040204" pitchFamily="34" charset="0"/>
              <a:cs typeface="Tahoma" panose="020B0604030504040204" pitchFamily="34" charset="0"/>
            </a:endParaRPr>
          </a:p>
          <a:p>
            <a:pPr marL="0" indent="0">
              <a:lnSpc>
                <a:spcPct val="100000"/>
              </a:lnSpc>
              <a:spcBef>
                <a:spcPts val="0"/>
              </a:spcBef>
              <a:buNone/>
            </a:pPr>
            <a:r>
              <a:rPr lang="en-GB" sz="2000" dirty="0">
                <a:solidFill>
                  <a:srgbClr val="0F39DE"/>
                </a:solidFill>
                <a:latin typeface="Tahoma" panose="020B0604030504040204" pitchFamily="34" charset="0"/>
                <a:ea typeface="Tahoma" panose="020B0604030504040204" pitchFamily="34" charset="0"/>
                <a:cs typeface="Tahoma" panose="020B0604030504040204" pitchFamily="34" charset="0"/>
              </a:rPr>
              <a:t>Population </a:t>
            </a:r>
            <a:r>
              <a:rPr lang="en-GB" sz="2000" b="1" i="1" dirty="0" smtClean="0">
                <a:solidFill>
                  <a:srgbClr val="0F39DE"/>
                </a:solidFill>
                <a:latin typeface="Tahoma" panose="020B0604030504040204" pitchFamily="34" charset="0"/>
                <a:ea typeface="Tahoma" panose="020B0604030504040204" pitchFamily="34" charset="0"/>
                <a:cs typeface="Tahoma" panose="020B0604030504040204" pitchFamily="34" charset="0"/>
              </a:rPr>
              <a:t>Declinism </a:t>
            </a:r>
            <a:r>
              <a:rPr lang="en-GB" sz="2000" i="1" dirty="0" smtClean="0">
                <a:solidFill>
                  <a:srgbClr val="0F39DE"/>
                </a:solidFill>
                <a:latin typeface="Tahoma" panose="020B0604030504040204" pitchFamily="34" charset="0"/>
                <a:ea typeface="Tahoma" panose="020B0604030504040204" pitchFamily="34" charset="0"/>
                <a:cs typeface="Tahoma" panose="020B0604030504040204" pitchFamily="34" charset="0"/>
              </a:rPr>
              <a:t>- </a:t>
            </a:r>
            <a:r>
              <a:rPr lang="en-GB" sz="2000" dirty="0" smtClean="0">
                <a:latin typeface="Tahoma" panose="020B0604030504040204" pitchFamily="34" charset="0"/>
                <a:ea typeface="Tahoma" panose="020B0604030504040204" pitchFamily="34" charset="0"/>
                <a:cs typeface="Tahoma" panose="020B0604030504040204" pitchFamily="34" charset="0"/>
              </a:rPr>
              <a:t>declining, ageing populations = the real problem.</a:t>
            </a:r>
          </a:p>
          <a:p>
            <a:pPr marL="0" indent="0">
              <a:lnSpc>
                <a:spcPct val="100000"/>
              </a:lnSpc>
              <a:spcBef>
                <a:spcPts val="0"/>
              </a:spcBef>
              <a:buNone/>
            </a:pPr>
            <a:endParaRPr lang="en-GB" sz="2000" dirty="0" smtClean="0">
              <a:latin typeface="Tahoma" panose="020B0604030504040204" pitchFamily="34" charset="0"/>
              <a:ea typeface="Tahoma" panose="020B0604030504040204" pitchFamily="34" charset="0"/>
              <a:cs typeface="Tahoma" panose="020B0604030504040204" pitchFamily="34" charset="0"/>
            </a:endParaRPr>
          </a:p>
          <a:p>
            <a:pPr marL="0" indent="0">
              <a:lnSpc>
                <a:spcPct val="100000"/>
              </a:lnSpc>
              <a:spcBef>
                <a:spcPts val="0"/>
              </a:spcBef>
              <a:buNone/>
            </a:pPr>
            <a:r>
              <a:rPr lang="en-GB" sz="2000" dirty="0">
                <a:solidFill>
                  <a:srgbClr val="0F39DE"/>
                </a:solidFill>
                <a:latin typeface="Tahoma" panose="020B0604030504040204" pitchFamily="34" charset="0"/>
                <a:ea typeface="Tahoma" panose="020B0604030504040204" pitchFamily="34" charset="0"/>
                <a:cs typeface="Tahoma" panose="020B0604030504040204" pitchFamily="34" charset="0"/>
              </a:rPr>
              <a:t>Population </a:t>
            </a:r>
            <a:r>
              <a:rPr lang="en-GB" sz="2000" b="1" i="1" dirty="0" smtClean="0">
                <a:solidFill>
                  <a:srgbClr val="0F39DE"/>
                </a:solidFill>
                <a:latin typeface="Tahoma" panose="020B0604030504040204" pitchFamily="34" charset="0"/>
                <a:ea typeface="Tahoma" panose="020B0604030504040204" pitchFamily="34" charset="0"/>
                <a:cs typeface="Tahoma" panose="020B0604030504040204" pitchFamily="34" charset="0"/>
              </a:rPr>
              <a:t>Growth</a:t>
            </a:r>
            <a:r>
              <a:rPr lang="en-GB" sz="2000" i="1" dirty="0" smtClean="0">
                <a:solidFill>
                  <a:srgbClr val="0F39DE"/>
                </a:solidFill>
                <a:latin typeface="Tahoma" panose="020B0604030504040204" pitchFamily="34" charset="0"/>
                <a:ea typeface="Tahoma" panose="020B0604030504040204" pitchFamily="34" charset="0"/>
                <a:cs typeface="Tahoma" panose="020B0604030504040204" pitchFamily="34" charset="0"/>
              </a:rPr>
              <a:t> - </a:t>
            </a:r>
            <a:r>
              <a:rPr lang="en-GB" sz="2000" dirty="0">
                <a:latin typeface="Tahoma" panose="020B0604030504040204" pitchFamily="34" charset="0"/>
                <a:ea typeface="Tahoma" panose="020B0604030504040204" pitchFamily="34" charset="0"/>
                <a:cs typeface="Tahoma" panose="020B0604030504040204" pitchFamily="34" charset="0"/>
              </a:rPr>
              <a:t>m</a:t>
            </a:r>
            <a:r>
              <a:rPr lang="en-GB" sz="2000" dirty="0" smtClean="0">
                <a:latin typeface="Tahoma" panose="020B0604030504040204" pitchFamily="34" charset="0"/>
                <a:ea typeface="Tahoma" panose="020B0604030504040204" pitchFamily="34" charset="0"/>
                <a:cs typeface="Tahoma" panose="020B0604030504040204" pitchFamily="34" charset="0"/>
              </a:rPr>
              <a:t>ore people, labour, consumers, pension payers good for economy.</a:t>
            </a:r>
          </a:p>
          <a:p>
            <a:pPr marL="0" indent="0">
              <a:lnSpc>
                <a:spcPct val="100000"/>
              </a:lnSpc>
              <a:spcBef>
                <a:spcPts val="0"/>
              </a:spcBef>
              <a:buNone/>
            </a:pPr>
            <a:endParaRPr lang="en-GB" sz="2000" dirty="0" smtClean="0">
              <a:latin typeface="Tahoma" panose="020B0604030504040204" pitchFamily="34" charset="0"/>
              <a:ea typeface="Tahoma" panose="020B0604030504040204" pitchFamily="34" charset="0"/>
              <a:cs typeface="Tahoma" panose="020B0604030504040204" pitchFamily="34" charset="0"/>
            </a:endParaRPr>
          </a:p>
          <a:p>
            <a:pPr marL="0" indent="0">
              <a:lnSpc>
                <a:spcPct val="100000"/>
              </a:lnSpc>
              <a:spcBef>
                <a:spcPts val="0"/>
              </a:spcBef>
              <a:buNone/>
            </a:pPr>
            <a:r>
              <a:rPr lang="en-US" sz="2000" dirty="0">
                <a:solidFill>
                  <a:srgbClr val="0F39DE"/>
                </a:solidFill>
                <a:latin typeface="Tahoma" panose="020B0604030504040204" pitchFamily="34" charset="0"/>
                <a:ea typeface="Tahoma" panose="020B0604030504040204" pitchFamily="34" charset="0"/>
                <a:cs typeface="Tahoma" panose="020B0604030504040204" pitchFamily="34" charset="0"/>
              </a:rPr>
              <a:t>Population </a:t>
            </a:r>
            <a:r>
              <a:rPr lang="en-US" sz="2000" b="1" i="1" dirty="0" smtClean="0">
                <a:solidFill>
                  <a:srgbClr val="0F39DE"/>
                </a:solidFill>
                <a:latin typeface="Tahoma" panose="020B0604030504040204" pitchFamily="34" charset="0"/>
                <a:ea typeface="Tahoma" panose="020B0604030504040204" pitchFamily="34" charset="0"/>
                <a:cs typeface="Tahoma" panose="020B0604030504040204" pitchFamily="34" charset="0"/>
              </a:rPr>
              <a:t>Shaming</a:t>
            </a:r>
            <a:r>
              <a:rPr lang="en-US" sz="2000" i="1" dirty="0" smtClean="0">
                <a:solidFill>
                  <a:srgbClr val="0F39DE"/>
                </a:solidFill>
                <a:latin typeface="Tahoma" panose="020B0604030504040204" pitchFamily="34" charset="0"/>
                <a:ea typeface="Tahoma" panose="020B0604030504040204" pitchFamily="34" charset="0"/>
                <a:cs typeface="Tahoma" panose="020B0604030504040204" pitchFamily="34" charset="0"/>
              </a:rPr>
              <a:t> – </a:t>
            </a:r>
            <a:r>
              <a:rPr lang="en-US" sz="2000" i="1" dirty="0" smtClean="0">
                <a:latin typeface="Tahoma" panose="020B0604030504040204" pitchFamily="34" charset="0"/>
                <a:ea typeface="Tahoma" panose="020B0604030504040204" pitchFamily="34" charset="0"/>
                <a:cs typeface="Tahoma" panose="020B0604030504040204" pitchFamily="34" charset="0"/>
              </a:rPr>
              <a:t>only ‘white supremacist, colonial, racist, eco-fascists’ talk about population.</a:t>
            </a:r>
            <a:endParaRPr lang="en-GB" sz="2000" i="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706701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07270" y="497070"/>
            <a:ext cx="8998018" cy="533744"/>
          </a:xfrm>
        </p:spPr>
        <p:txBody>
          <a:bodyPr>
            <a:noAutofit/>
          </a:bodyPr>
          <a:lstStyle/>
          <a:p>
            <a:r>
              <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rPr>
              <a:t>World Scientists’ Consensus</a:t>
            </a:r>
            <a:endParaRPr lang="en-US"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
        <p:nvSpPr>
          <p:cNvPr id="5" name="TextBox 4"/>
          <p:cNvSpPr txBox="1"/>
          <p:nvPr/>
        </p:nvSpPr>
        <p:spPr>
          <a:xfrm>
            <a:off x="1084728" y="1350617"/>
            <a:ext cx="9764303" cy="4216539"/>
          </a:xfrm>
          <a:prstGeom prst="rect">
            <a:avLst/>
          </a:prstGeom>
          <a:noFill/>
        </p:spPr>
        <p:txBody>
          <a:bodyPr wrap="square" rtlCol="0">
            <a:spAutoFit/>
          </a:bodyPr>
          <a:lstStyle/>
          <a:p>
            <a:r>
              <a:rPr lang="en-US"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a:t>
            </a:r>
            <a:r>
              <a:rPr lang="en-US" sz="2400" b="1" dirty="0">
                <a:solidFill>
                  <a:srgbClr val="126A7B"/>
                </a:solidFill>
                <a:latin typeface="Tahoma" panose="020B0604030504040204" pitchFamily="34" charset="0"/>
                <a:ea typeface="Tahoma" panose="020B0604030504040204" pitchFamily="34" charset="0"/>
                <a:cs typeface="Tahoma" panose="020B0604030504040204" pitchFamily="34" charset="0"/>
              </a:rPr>
              <a:t>By failing to adequately limit population growth, reassess the role of an economy rooted in growth, reduce greenhouse gases… humanity </a:t>
            </a:r>
            <a:r>
              <a:rPr lang="en-US"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is </a:t>
            </a:r>
            <a:r>
              <a:rPr lang="en-US" sz="2400" b="1" dirty="0">
                <a:solidFill>
                  <a:srgbClr val="126A7B"/>
                </a:solidFill>
                <a:latin typeface="Tahoma" panose="020B0604030504040204" pitchFamily="34" charset="0"/>
                <a:ea typeface="Tahoma" panose="020B0604030504040204" pitchFamily="34" charset="0"/>
                <a:cs typeface="Tahoma" panose="020B0604030504040204" pitchFamily="34" charset="0"/>
              </a:rPr>
              <a:t>not taking the urgent steps needed to safeguard our imperiled biosphere. </a:t>
            </a:r>
          </a:p>
          <a:p>
            <a:endParaRPr lang="en-US" sz="2400" b="1" dirty="0">
              <a:solidFill>
                <a:srgbClr val="126A7B"/>
              </a:solidFill>
              <a:latin typeface="Tahoma" panose="020B0604030504040204" pitchFamily="34" charset="0"/>
              <a:ea typeface="Tahoma" panose="020B0604030504040204" pitchFamily="34" charset="0"/>
              <a:cs typeface="Tahoma" panose="020B0604030504040204" pitchFamily="34" charset="0"/>
            </a:endParaRPr>
          </a:p>
          <a:p>
            <a:r>
              <a:rPr lang="en-US" sz="2400" b="1" dirty="0">
                <a:solidFill>
                  <a:srgbClr val="7030A0"/>
                </a:solidFill>
                <a:latin typeface="Tahoma" panose="020B0604030504040204" pitchFamily="34" charset="0"/>
                <a:ea typeface="Tahoma" panose="020B0604030504040204" pitchFamily="34" charset="0"/>
                <a:cs typeface="Tahoma" panose="020B0604030504040204" pitchFamily="34" charset="0"/>
              </a:rPr>
              <a:t>It is also time to reexamine &amp; change our individual </a:t>
            </a:r>
            <a:r>
              <a:rPr lang="en-US" sz="2400" b="1" dirty="0" err="1">
                <a:solidFill>
                  <a:srgbClr val="7030A0"/>
                </a:solidFill>
                <a:latin typeface="Tahoma" panose="020B0604030504040204" pitchFamily="34" charset="0"/>
                <a:ea typeface="Tahoma" panose="020B0604030504040204" pitchFamily="34" charset="0"/>
                <a:cs typeface="Tahoma" panose="020B0604030504040204" pitchFamily="34" charset="0"/>
              </a:rPr>
              <a:t>behaviours</a:t>
            </a:r>
            <a:r>
              <a:rPr lang="en-US" sz="2400" b="1" dirty="0">
                <a:solidFill>
                  <a:srgbClr val="7030A0"/>
                </a:solidFill>
                <a:latin typeface="Tahoma" panose="020B0604030504040204" pitchFamily="34" charset="0"/>
                <a:ea typeface="Tahoma" panose="020B0604030504040204" pitchFamily="34" charset="0"/>
                <a:cs typeface="Tahoma" panose="020B0604030504040204" pitchFamily="34" charset="0"/>
              </a:rPr>
              <a:t>, including limiting our own reproduction (ideally to replacement level at most).” </a:t>
            </a:r>
          </a:p>
          <a:p>
            <a:endParaRPr lang="en-US" sz="2000" dirty="0">
              <a:latin typeface="Tahoma" panose="020B0604030504040204" pitchFamily="34" charset="0"/>
              <a:ea typeface="Tahoma" panose="020B0604030504040204" pitchFamily="34" charset="0"/>
              <a:cs typeface="Tahoma" panose="020B0604030504040204" pitchFamily="34" charset="0"/>
            </a:endParaRPr>
          </a:p>
          <a:p>
            <a:r>
              <a:rPr lang="en-US" dirty="0">
                <a:latin typeface="Tahoma" panose="020B0604030504040204" pitchFamily="34" charset="0"/>
                <a:ea typeface="Tahoma" panose="020B0604030504040204" pitchFamily="34" charset="0"/>
                <a:cs typeface="Tahoma" panose="020B0604030504040204" pitchFamily="34" charset="0"/>
              </a:rPr>
              <a:t>World </a:t>
            </a:r>
            <a:r>
              <a:rPr lang="en-US" dirty="0" smtClean="0">
                <a:latin typeface="Tahoma" panose="020B0604030504040204" pitchFamily="34" charset="0"/>
                <a:ea typeface="Tahoma" panose="020B0604030504040204" pitchFamily="34" charset="0"/>
                <a:cs typeface="Tahoma" panose="020B0604030504040204" pitchFamily="34" charset="0"/>
              </a:rPr>
              <a:t>Scientists’ </a:t>
            </a:r>
            <a:r>
              <a:rPr lang="en-US" dirty="0">
                <a:latin typeface="Tahoma" panose="020B0604030504040204" pitchFamily="34" charset="0"/>
                <a:ea typeface="Tahoma" panose="020B0604030504040204" pitchFamily="34" charset="0"/>
                <a:cs typeface="Tahoma" panose="020B0604030504040204" pitchFamily="34" charset="0"/>
              </a:rPr>
              <a:t>Warning to Humanity, </a:t>
            </a:r>
            <a:r>
              <a:rPr lang="en-US" dirty="0" smtClean="0">
                <a:latin typeface="Tahoma" panose="020B0604030504040204" pitchFamily="34" charset="0"/>
                <a:ea typeface="Tahoma" panose="020B0604030504040204" pitchFamily="34" charset="0"/>
                <a:cs typeface="Tahoma" panose="020B0604030504040204" pitchFamily="34" charset="0"/>
              </a:rPr>
              <a:t>November </a:t>
            </a:r>
            <a:r>
              <a:rPr lang="en-US" dirty="0">
                <a:latin typeface="Tahoma" panose="020B0604030504040204" pitchFamily="34" charset="0"/>
                <a:ea typeface="Tahoma" panose="020B0604030504040204" pitchFamily="34" charset="0"/>
                <a:cs typeface="Tahoma" panose="020B0604030504040204" pitchFamily="34" charset="0"/>
              </a:rPr>
              <a:t>2017</a:t>
            </a:r>
          </a:p>
          <a:p>
            <a:r>
              <a:rPr lang="en-US" dirty="0">
                <a:latin typeface="Tahoma" panose="020B0604030504040204" pitchFamily="34" charset="0"/>
                <a:ea typeface="Tahoma" panose="020B0604030504040204" pitchFamily="34" charset="0"/>
                <a:cs typeface="Tahoma" panose="020B0604030504040204" pitchFamily="34" charset="0"/>
              </a:rPr>
              <a:t>Endorsed by over 20,000 scientists from 184 countries</a:t>
            </a:r>
          </a:p>
          <a:p>
            <a:pPr algn="r"/>
            <a:endParaRPr lang="en-US" sz="2000" b="1" dirty="0">
              <a:latin typeface="Tahoma" panose="020B0604030504040204" pitchFamily="34" charset="0"/>
              <a:ea typeface="Tahoma" panose="020B0604030504040204" pitchFamily="34" charset="0"/>
              <a:cs typeface="Tahoma" panose="020B060403050404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4551" y="5565913"/>
            <a:ext cx="2680623" cy="893541"/>
          </a:xfrm>
          <a:prstGeom prst="rect">
            <a:avLst/>
          </a:prstGeom>
        </p:spPr>
      </p:pic>
    </p:spTree>
    <p:extLst>
      <p:ext uri="{BB962C8B-B14F-4D97-AF65-F5344CB8AC3E}">
        <p14:creationId xmlns:p14="http://schemas.microsoft.com/office/powerpoint/2010/main" val="569954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15035"/>
          </a:xfrm>
        </p:spPr>
        <p:txBody>
          <a:bodyPr>
            <a:normAutofit/>
          </a:bodyPr>
          <a:lstStyle/>
          <a:p>
            <a:r>
              <a:rPr lang="en-GB"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9.7bn by 2050: </a:t>
            </a:r>
            <a:r>
              <a:rPr lang="en-GB" sz="2400" b="1" i="1" dirty="0" smtClean="0">
                <a:solidFill>
                  <a:srgbClr val="FF0000"/>
                </a:solidFill>
                <a:latin typeface="Tahoma" panose="020B0604030504040204" pitchFamily="34" charset="0"/>
                <a:ea typeface="Tahoma" panose="020B0604030504040204" pitchFamily="34" charset="0"/>
                <a:cs typeface="Tahoma" panose="020B0604030504040204" pitchFamily="34" charset="0"/>
              </a:rPr>
              <a:t>‘substantial efforts to make it possible’ </a:t>
            </a:r>
            <a:r>
              <a:rPr lang="en-GB"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(UN)</a:t>
            </a:r>
            <a:endParaRPr lang="en-GB" sz="2400"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3411" y="1280160"/>
            <a:ext cx="7256667" cy="5164328"/>
          </a:xfrm>
          <a:prstGeom prst="rect">
            <a:avLst/>
          </a:prstGeom>
        </p:spPr>
      </p:pic>
    </p:spTree>
    <p:extLst>
      <p:ext uri="{BB962C8B-B14F-4D97-AF65-F5344CB8AC3E}">
        <p14:creationId xmlns:p14="http://schemas.microsoft.com/office/powerpoint/2010/main" val="23541319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96300" y="573592"/>
            <a:ext cx="9121740" cy="574448"/>
          </a:xfrm>
        </p:spPr>
        <p:txBody>
          <a:bodyPr>
            <a:noAutofit/>
          </a:bodyPr>
          <a:lstStyle/>
          <a:p>
            <a:r>
              <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rPr>
              <a:t>Opportunity, choice</a:t>
            </a:r>
            <a:r>
              <a:rPr lang="en-US" b="1" dirty="0" smtClean="0">
                <a:latin typeface="Tahoma" panose="020B0604030504040204" pitchFamily="34" charset="0"/>
                <a:ea typeface="Tahoma" panose="020B0604030504040204" pitchFamily="34" charset="0"/>
                <a:cs typeface="Tahoma" panose="020B0604030504040204" pitchFamily="34" charset="0"/>
              </a:rPr>
              <a:t>: </a:t>
            </a:r>
            <a:r>
              <a:rPr lang="en-US" b="1" dirty="0" smtClean="0">
                <a:solidFill>
                  <a:srgbClr val="0F9DDE"/>
                </a:solidFill>
                <a:latin typeface="Tahoma" panose="020B0604030504040204" pitchFamily="34" charset="0"/>
                <a:ea typeface="Tahoma" panose="020B0604030504040204" pitchFamily="34" charset="0"/>
                <a:cs typeface="Tahoma" panose="020B0604030504040204" pitchFamily="34" charset="0"/>
              </a:rPr>
              <a:t>10.9bn</a:t>
            </a:r>
            <a:r>
              <a:rPr lang="en-US" b="1" dirty="0">
                <a:latin typeface="Tahoma" panose="020B0604030504040204" pitchFamily="34" charset="0"/>
                <a:ea typeface="Tahoma" panose="020B0604030504040204" pitchFamily="34" charset="0"/>
                <a:cs typeface="Tahoma" panose="020B0604030504040204" pitchFamily="34" charset="0"/>
              </a:rPr>
              <a:t>, </a:t>
            </a:r>
            <a:r>
              <a:rPr lang="en-US" b="1" dirty="0" smtClean="0">
                <a:solidFill>
                  <a:srgbClr val="E09E0D"/>
                </a:solidFill>
                <a:latin typeface="Tahoma" panose="020B0604030504040204" pitchFamily="34" charset="0"/>
                <a:ea typeface="Tahoma" panose="020B0604030504040204" pitchFamily="34" charset="0"/>
                <a:cs typeface="Tahoma" panose="020B0604030504040204" pitchFamily="34" charset="0"/>
              </a:rPr>
              <a:t>7.3bn</a:t>
            </a:r>
            <a:r>
              <a:rPr lang="en-US" b="1" dirty="0" smtClean="0">
                <a:latin typeface="Tahoma" panose="020B0604030504040204" pitchFamily="34" charset="0"/>
                <a:ea typeface="Tahoma" panose="020B0604030504040204" pitchFamily="34" charset="0"/>
                <a:cs typeface="Tahoma" panose="020B0604030504040204" pitchFamily="34" charset="0"/>
              </a:rPr>
              <a:t> </a:t>
            </a:r>
            <a:r>
              <a:rPr lang="en-US" b="1" dirty="0">
                <a:latin typeface="Tahoma" panose="020B0604030504040204" pitchFamily="34" charset="0"/>
                <a:ea typeface="Tahoma" panose="020B0604030504040204" pitchFamily="34" charset="0"/>
                <a:cs typeface="Tahoma" panose="020B0604030504040204" pitchFamily="34" charset="0"/>
              </a:rPr>
              <a:t>or </a:t>
            </a:r>
            <a:r>
              <a:rPr lang="en-US" b="1" dirty="0" smtClean="0">
                <a:latin typeface="Tahoma" panose="020B0604030504040204" pitchFamily="34" charset="0"/>
                <a:ea typeface="Tahoma" panose="020B0604030504040204" pitchFamily="34" charset="0"/>
                <a:cs typeface="Tahoma" panose="020B0604030504040204" pitchFamily="34" charset="0"/>
              </a:rPr>
              <a:t>+</a:t>
            </a:r>
            <a:r>
              <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rPr>
              <a:t>15.6bn</a:t>
            </a:r>
            <a:r>
              <a:rPr lang="en-US" b="1" dirty="0" smtClean="0">
                <a:latin typeface="Tahoma" panose="020B0604030504040204" pitchFamily="34" charset="0"/>
                <a:ea typeface="Tahoma" panose="020B0604030504040204" pitchFamily="34" charset="0"/>
                <a:cs typeface="Tahoma" panose="020B0604030504040204" pitchFamily="34" charset="0"/>
              </a:rPr>
              <a:t> </a:t>
            </a:r>
            <a:r>
              <a:rPr lang="en-US" b="1" dirty="0">
                <a:latin typeface="Tahoma" panose="020B0604030504040204" pitchFamily="34" charset="0"/>
                <a:ea typeface="Tahoma" panose="020B0604030504040204" pitchFamily="34" charset="0"/>
                <a:cs typeface="Tahoma" panose="020B0604030504040204" pitchFamily="34" charset="0"/>
              </a:rPr>
              <a:t>by 2100…</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27662" y="1237334"/>
            <a:ext cx="7259017" cy="51660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Tree>
    <p:extLst>
      <p:ext uri="{BB962C8B-B14F-4D97-AF65-F5344CB8AC3E}">
        <p14:creationId xmlns:p14="http://schemas.microsoft.com/office/powerpoint/2010/main" val="39560520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74395"/>
          </a:xfrm>
        </p:spPr>
        <p:txBody>
          <a:bodyPr>
            <a:normAutofit/>
          </a:bodyPr>
          <a:lstStyle/>
          <a:p>
            <a:r>
              <a:rPr lang="en-GB"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Population Matters of people, of ‘stuff’, of other species…</a:t>
            </a:r>
            <a:endParaRPr lang="en-GB" sz="2400"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sz="half" idx="1"/>
          </p:nvPr>
        </p:nvSpPr>
        <p:spPr/>
        <p:txBody>
          <a:bodyPr>
            <a:normAutofit/>
          </a:bodyPr>
          <a:lstStyle/>
          <a:p>
            <a:pPr marL="0" indent="0">
              <a:buNone/>
            </a:pPr>
            <a:r>
              <a:rPr lang="en-GB" sz="2400" b="1" dirty="0" smtClean="0">
                <a:solidFill>
                  <a:srgbClr val="0F39DE"/>
                </a:solidFill>
              </a:rPr>
              <a:t>“</a:t>
            </a:r>
            <a:r>
              <a:rPr lang="en-GB" sz="2400" b="1" dirty="0">
                <a:solidFill>
                  <a:srgbClr val="0F39DE"/>
                </a:solidFill>
              </a:rPr>
              <a:t>I think it’s a false dichotomy that you talk about one or the other… </a:t>
            </a:r>
            <a:r>
              <a:rPr lang="en-GB" sz="2400" b="1" dirty="0">
                <a:solidFill>
                  <a:srgbClr val="FF0000"/>
                </a:solidFill>
              </a:rPr>
              <a:t>you have to talk about consumption, and you have to talk about population</a:t>
            </a:r>
            <a:r>
              <a:rPr lang="en-GB" sz="2400" b="1" dirty="0">
                <a:solidFill>
                  <a:srgbClr val="0F39DE"/>
                </a:solidFill>
              </a:rPr>
              <a:t>. They go hand in hand, and there are different solutions for different parts of the world.”</a:t>
            </a:r>
            <a:endParaRPr lang="en-GB" sz="2400" dirty="0">
              <a:solidFill>
                <a:srgbClr val="0F39DE"/>
              </a:solidFill>
            </a:endParaRPr>
          </a:p>
          <a:p>
            <a:pPr marL="0" indent="0">
              <a:buNone/>
            </a:pPr>
            <a:r>
              <a:rPr lang="en-GB" sz="2400" dirty="0"/>
              <a:t>- Laurel Hanscom, CEO, Global Footprint </a:t>
            </a:r>
            <a:r>
              <a:rPr lang="en-GB" sz="2400" dirty="0" smtClean="0"/>
              <a:t>Network</a:t>
            </a:r>
            <a:endParaRPr lang="en-GB" sz="2400" dirty="0"/>
          </a:p>
        </p:txBody>
      </p:sp>
      <p:pic>
        <p:nvPicPr>
          <p:cNvPr id="5" name="Content Placeholder 3"/>
          <p:cNvPicPr>
            <a:picLocks noGrp="1" noChangeAspect="1"/>
          </p:cNvPicPr>
          <p:nvPr>
            <p:ph sz="half" idx="2"/>
          </p:nvPr>
        </p:nvPicPr>
        <p:blipFill>
          <a:blip r:embed="rId2"/>
          <a:stretch>
            <a:fillRect/>
          </a:stretch>
        </p:blipFill>
        <p:spPr>
          <a:xfrm>
            <a:off x="6360160" y="1825625"/>
            <a:ext cx="4993640" cy="435133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Tree>
    <p:extLst>
      <p:ext uri="{BB962C8B-B14F-4D97-AF65-F5344CB8AC3E}">
        <p14:creationId xmlns:p14="http://schemas.microsoft.com/office/powerpoint/2010/main" val="31183071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5520" y="243205"/>
            <a:ext cx="10515600" cy="1077595"/>
          </a:xfrm>
        </p:spPr>
        <p:txBody>
          <a:bodyPr>
            <a:normAutofit/>
          </a:bodyPr>
          <a:lstStyle/>
          <a:p>
            <a:pPr algn="ctr"/>
            <a:r>
              <a:rPr lang="en-GB" sz="2400" b="1" dirty="0">
                <a:solidFill>
                  <a:srgbClr val="126A7B"/>
                </a:solidFill>
                <a:latin typeface="Tahoma" panose="020B0604030504040204" pitchFamily="34" charset="0"/>
                <a:ea typeface="Tahoma" panose="020B0604030504040204" pitchFamily="34" charset="0"/>
                <a:cs typeface="Tahoma" panose="020B0604030504040204" pitchFamily="34" charset="0"/>
              </a:rPr>
              <a:t>“Biological annihilation</a:t>
            </a:r>
            <a:r>
              <a:rPr lang="en-GB"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a:t>
            </a:r>
            <a:r>
              <a:rPr lang="en-GB" sz="2400" dirty="0">
                <a:solidFill>
                  <a:srgbClr val="126A7B"/>
                </a:solidFill>
                <a:latin typeface="Tahoma" panose="020B0604030504040204" pitchFamily="34" charset="0"/>
                <a:ea typeface="Tahoma" panose="020B0604030504040204" pitchFamily="34" charset="0"/>
                <a:cs typeface="Tahoma" panose="020B0604030504040204" pitchFamily="34" charset="0"/>
              </a:rPr>
              <a:t/>
            </a:r>
            <a:br>
              <a:rPr lang="en-GB" sz="2400" dirty="0">
                <a:solidFill>
                  <a:srgbClr val="126A7B"/>
                </a:solidFill>
                <a:latin typeface="Tahoma" panose="020B0604030504040204" pitchFamily="34" charset="0"/>
                <a:ea typeface="Tahoma" panose="020B0604030504040204" pitchFamily="34" charset="0"/>
                <a:cs typeface="Tahoma" panose="020B0604030504040204" pitchFamily="34" charset="0"/>
              </a:rPr>
            </a:br>
            <a:endParaRPr lang="en-GB" sz="2400"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sz="half" idx="1"/>
          </p:nvPr>
        </p:nvSpPr>
        <p:spPr>
          <a:xfrm>
            <a:off x="721659" y="1825625"/>
            <a:ext cx="5181600" cy="4351338"/>
          </a:xfrm>
        </p:spPr>
        <p:txBody>
          <a:bodyPr>
            <a:normAutofit/>
          </a:bodyPr>
          <a:lstStyle/>
          <a:p>
            <a:pPr marL="0" indent="0">
              <a:buNone/>
            </a:pPr>
            <a:r>
              <a:rPr lang="en-GB" sz="2000" i="1" dirty="0" smtClean="0">
                <a:latin typeface="Tahoma" panose="020B0604030504040204" pitchFamily="34" charset="0"/>
                <a:ea typeface="Tahoma" panose="020B0604030504040204" pitchFamily="34" charset="0"/>
                <a:cs typeface="Tahoma" panose="020B0604030504040204" pitchFamily="34" charset="0"/>
              </a:rPr>
              <a:t>“</a:t>
            </a:r>
            <a:r>
              <a:rPr lang="en-GB" sz="2000" i="1" dirty="0">
                <a:latin typeface="Tahoma" panose="020B0604030504040204" pitchFamily="34" charset="0"/>
                <a:ea typeface="Tahoma" panose="020B0604030504040204" pitchFamily="34" charset="0"/>
                <a:cs typeface="Tahoma" panose="020B0604030504040204" pitchFamily="34" charset="0"/>
              </a:rPr>
              <a:t>We describe this as a “biological annihilation” to highlight the current magnitude of Earth’s ongoing sixth major extinction event.”  </a:t>
            </a:r>
            <a:endParaRPr lang="en-GB" sz="2000" i="1" dirty="0" smtClean="0">
              <a:latin typeface="Tahoma" panose="020B0604030504040204" pitchFamily="34" charset="0"/>
              <a:ea typeface="Tahoma" panose="020B0604030504040204" pitchFamily="34" charset="0"/>
              <a:cs typeface="Tahoma" panose="020B0604030504040204" pitchFamily="34" charset="0"/>
            </a:endParaRPr>
          </a:p>
          <a:p>
            <a:pPr marL="0" indent="0">
              <a:buNone/>
            </a:pPr>
            <a:r>
              <a:rPr lang="en-GB" sz="20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en-GB" sz="2000" i="1" dirty="0">
                <a:solidFill>
                  <a:srgbClr val="FF0000"/>
                </a:solidFill>
                <a:latin typeface="Tahoma" panose="020B0604030504040204" pitchFamily="34" charset="0"/>
                <a:ea typeface="Tahoma" panose="020B0604030504040204" pitchFamily="34" charset="0"/>
                <a:cs typeface="Tahoma" panose="020B0604030504040204" pitchFamily="34" charset="0"/>
              </a:rPr>
              <a:t>The ultimate drivers of those immediate causes of biotic destruction, [being] namely, </a:t>
            </a:r>
            <a:r>
              <a:rPr lang="en-GB" sz="2000" b="1" i="1" dirty="0">
                <a:solidFill>
                  <a:srgbClr val="FF0000"/>
                </a:solidFill>
                <a:latin typeface="Tahoma" panose="020B0604030504040204" pitchFamily="34" charset="0"/>
                <a:ea typeface="Tahoma" panose="020B0604030504040204" pitchFamily="34" charset="0"/>
                <a:cs typeface="Tahoma" panose="020B0604030504040204" pitchFamily="34" charset="0"/>
              </a:rPr>
              <a:t>human overpopulation and continued population growth, and overconsumption, especially by the rich.”</a:t>
            </a:r>
          </a:p>
          <a:p>
            <a:pPr marL="0" indent="0">
              <a:buNone/>
            </a:pPr>
            <a:r>
              <a:rPr lang="en-GB" sz="1800" dirty="0">
                <a:latin typeface="Tahoma" panose="020B0604030504040204" pitchFamily="34" charset="0"/>
                <a:ea typeface="Tahoma" panose="020B0604030504040204" pitchFamily="34" charset="0"/>
                <a:cs typeface="Tahoma" panose="020B0604030504040204" pitchFamily="34" charset="0"/>
              </a:rPr>
              <a:t>Dr Gerardo Ceballos et al</a:t>
            </a:r>
          </a:p>
          <a:p>
            <a:pPr marL="0" indent="0" fontAlgn="base">
              <a:buNone/>
            </a:pPr>
            <a:r>
              <a:rPr lang="en-GB" sz="1800" u="sng" dirty="0">
                <a:latin typeface="Tahoma" panose="020B0604030504040204" pitchFamily="34" charset="0"/>
                <a:ea typeface="Tahoma" panose="020B0604030504040204" pitchFamily="34" charset="0"/>
                <a:cs typeface="Tahoma" panose="020B0604030504040204" pitchFamily="34" charset="0"/>
                <a:hlinkClick r:id="rId2"/>
              </a:rPr>
              <a:t>https://www.pnas.org/content/114/30/E6089</a:t>
            </a:r>
            <a:endParaRPr lang="en-GB" sz="1800"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en-GB" sz="1600" dirty="0" smtClean="0">
                <a:latin typeface="Tahoma" panose="020B0604030504040204" pitchFamily="34" charset="0"/>
                <a:ea typeface="Tahoma" panose="020B0604030504040204" pitchFamily="34" charset="0"/>
                <a:cs typeface="Tahoma" panose="020B0604030504040204" pitchFamily="34" charset="0"/>
              </a:rPr>
              <a:t>Proceedings National Academy of Sciences, USA</a:t>
            </a:r>
            <a:endParaRPr lang="en-GB" sz="1600" dirty="0">
              <a:latin typeface="Tahoma" panose="020B0604030504040204" pitchFamily="34" charset="0"/>
              <a:ea typeface="Tahoma" panose="020B0604030504040204" pitchFamily="34" charset="0"/>
              <a:cs typeface="Tahoma" panose="020B0604030504040204" pitchFamily="34" charset="0"/>
            </a:endParaRPr>
          </a:p>
        </p:txBody>
      </p:sp>
      <p:pic>
        <p:nvPicPr>
          <p:cNvPr id="5" name="Picture 2" descr="https://populationmatters.org/sites/default/files/The%20Anthropocene%20squ%2Blogo_0.pn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5997044" y="1536573"/>
            <a:ext cx="4439603" cy="44396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Tree>
    <p:extLst>
      <p:ext uri="{BB962C8B-B14F-4D97-AF65-F5344CB8AC3E}">
        <p14:creationId xmlns:p14="http://schemas.microsoft.com/office/powerpoint/2010/main" val="2524604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93115"/>
          </a:xfrm>
        </p:spPr>
        <p:txBody>
          <a:bodyPr>
            <a:normAutofit/>
          </a:bodyPr>
          <a:lstStyle/>
          <a:p>
            <a:r>
              <a:rPr lang="en-GB" sz="2400" b="1" dirty="0">
                <a:solidFill>
                  <a:srgbClr val="126A7B"/>
                </a:solidFill>
                <a:latin typeface="Tahoma" panose="020B0604030504040204" pitchFamily="34" charset="0"/>
                <a:ea typeface="Tahoma" panose="020B0604030504040204" pitchFamily="34" charset="0"/>
                <a:cs typeface="Tahoma" panose="020B0604030504040204" pitchFamily="34" charset="0"/>
              </a:rPr>
              <a:t>M</a:t>
            </a:r>
            <a:r>
              <a:rPr lang="en-GB"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igration, refugees: PM’s principles, political realities…</a:t>
            </a:r>
            <a:endParaRPr lang="en-GB" sz="2400"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sz="half" idx="1"/>
          </p:nvPr>
        </p:nvSpPr>
        <p:spPr>
          <a:xfrm>
            <a:off x="667871" y="1495933"/>
            <a:ext cx="5181600" cy="5171439"/>
          </a:xfrm>
        </p:spPr>
        <p:txBody>
          <a:bodyPr>
            <a:noAutofit/>
          </a:bodyPr>
          <a:lstStyle/>
          <a:p>
            <a:pPr marL="0" indent="0">
              <a:buNone/>
            </a:pPr>
            <a:r>
              <a:rPr lang="en-GB" sz="2000" dirty="0" smtClean="0">
                <a:latin typeface="Tahoma" panose="020B0604030504040204" pitchFamily="34" charset="0"/>
                <a:ea typeface="Tahoma" panose="020B0604030504040204" pitchFamily="34" charset="0"/>
                <a:cs typeface="Tahoma" panose="020B0604030504040204" pitchFamily="34" charset="0"/>
              </a:rPr>
              <a:t>“No government should oppose immigration in principle and </a:t>
            </a:r>
            <a:r>
              <a:rPr lang="en-GB" sz="2000" dirty="0" smtClean="0">
                <a:solidFill>
                  <a:srgbClr val="7030A0"/>
                </a:solidFill>
                <a:latin typeface="Tahoma" panose="020B0604030504040204" pitchFamily="34" charset="0"/>
                <a:ea typeface="Tahoma" panose="020B0604030504040204" pitchFamily="34" charset="0"/>
                <a:cs typeface="Tahoma" panose="020B0604030504040204" pitchFamily="34" charset="0"/>
              </a:rPr>
              <a:t>all countries must meet their legal and moral responsibilities to accept and support refugees and asylum seekers. </a:t>
            </a:r>
          </a:p>
          <a:p>
            <a:pPr marL="0" indent="0">
              <a:buNone/>
            </a:pPr>
            <a:r>
              <a:rPr lang="en-GB" sz="2000" dirty="0" smtClean="0">
                <a:latin typeface="Tahoma" panose="020B0604030504040204" pitchFamily="34" charset="0"/>
                <a:ea typeface="Tahoma" panose="020B0604030504040204" pitchFamily="34" charset="0"/>
                <a:cs typeface="Tahoma" panose="020B0604030504040204" pitchFamily="34" charset="0"/>
              </a:rPr>
              <a:t>We vehemently oppose any migration policy which discriminates on racial, religious or cultural grounds, and any and all hostility towards migrants in the countries they choose to live in.”</a:t>
            </a:r>
          </a:p>
          <a:p>
            <a:pPr marL="0" indent="0">
              <a:buNone/>
            </a:pPr>
            <a:endParaRPr lang="en-GB" sz="2000" u="sng" dirty="0" smtClean="0">
              <a:latin typeface="Tahoma" panose="020B0604030504040204" pitchFamily="34" charset="0"/>
              <a:ea typeface="Tahoma" panose="020B0604030504040204" pitchFamily="34" charset="0"/>
              <a:cs typeface="Tahoma" panose="020B0604030504040204" pitchFamily="34" charset="0"/>
              <a:hlinkClick r:id="rId2"/>
            </a:endParaRPr>
          </a:p>
          <a:p>
            <a:pPr marL="0" indent="0">
              <a:buNone/>
            </a:pPr>
            <a:r>
              <a:rPr lang="en-GB" sz="2000" u="sng" dirty="0" smtClean="0">
                <a:latin typeface="Tahoma" panose="020B0604030504040204" pitchFamily="34" charset="0"/>
                <a:ea typeface="Tahoma" panose="020B0604030504040204" pitchFamily="34" charset="0"/>
                <a:cs typeface="Tahoma" panose="020B0604030504040204" pitchFamily="34" charset="0"/>
                <a:hlinkClick r:id="rId2"/>
              </a:rPr>
              <a:t>https://populationmatters.org/what-we-want</a:t>
            </a:r>
            <a:endParaRPr lang="en-GB" sz="2000" dirty="0" smtClean="0">
              <a:latin typeface="Tahoma" panose="020B0604030504040204" pitchFamily="34" charset="0"/>
              <a:ea typeface="Tahoma" panose="020B0604030504040204" pitchFamily="34" charset="0"/>
              <a:cs typeface="Tahoma" panose="020B0604030504040204" pitchFamily="34" charset="0"/>
            </a:endParaRPr>
          </a:p>
        </p:txBody>
      </p:sp>
      <p:sp>
        <p:nvSpPr>
          <p:cNvPr id="4" name="Content Placeholder 3"/>
          <p:cNvSpPr>
            <a:spLocks noGrp="1"/>
          </p:cNvSpPr>
          <p:nvPr>
            <p:ph sz="half" idx="2"/>
          </p:nvPr>
        </p:nvSpPr>
        <p:spPr>
          <a:xfrm>
            <a:off x="6172200" y="1494760"/>
            <a:ext cx="5181600" cy="4805363"/>
          </a:xfrm>
        </p:spPr>
        <p:txBody>
          <a:bodyPr>
            <a:normAutofit/>
          </a:bodyPr>
          <a:lstStyle/>
          <a:p>
            <a:pPr marL="0" indent="0">
              <a:buNone/>
            </a:pPr>
            <a:r>
              <a:rPr lang="en-GB" sz="2000" b="1" dirty="0" smtClean="0">
                <a:latin typeface="Tahoma" panose="020B0604030504040204" pitchFamily="34" charset="0"/>
                <a:ea typeface="Tahoma" panose="020B0604030504040204" pitchFamily="34" charset="0"/>
                <a:cs typeface="Tahoma" panose="020B0604030504040204" pitchFamily="34" charset="0"/>
              </a:rPr>
              <a:t>Climate </a:t>
            </a:r>
            <a:r>
              <a:rPr lang="en-GB" sz="2000" b="1" dirty="0">
                <a:latin typeface="Tahoma" panose="020B0604030504040204" pitchFamily="34" charset="0"/>
                <a:ea typeface="Tahoma" panose="020B0604030504040204" pitchFamily="34" charset="0"/>
                <a:cs typeface="Tahoma" panose="020B0604030504040204" pitchFamily="34" charset="0"/>
              </a:rPr>
              <a:t>refugees, </a:t>
            </a:r>
            <a:r>
              <a:rPr lang="en-GB" sz="2000" b="1" dirty="0" smtClean="0">
                <a:latin typeface="Tahoma" panose="020B0604030504040204" pitchFamily="34" charset="0"/>
                <a:ea typeface="Tahoma" panose="020B0604030504040204" pitchFamily="34" charset="0"/>
                <a:cs typeface="Tahoma" panose="020B0604030504040204" pitchFamily="34" charset="0"/>
              </a:rPr>
              <a:t>population </a:t>
            </a:r>
            <a:r>
              <a:rPr lang="en-GB" sz="2000" b="1" dirty="0">
                <a:latin typeface="Tahoma" panose="020B0604030504040204" pitchFamily="34" charset="0"/>
                <a:ea typeface="Tahoma" panose="020B0604030504040204" pitchFamily="34" charset="0"/>
                <a:cs typeface="Tahoma" panose="020B0604030504040204" pitchFamily="34" charset="0"/>
              </a:rPr>
              <a:t>growth: </a:t>
            </a:r>
            <a:endParaRPr lang="en-GB" sz="2000"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en-GB" sz="2000" dirty="0" smtClean="0">
                <a:latin typeface="Tahoma" panose="020B0604030504040204" pitchFamily="34" charset="0"/>
                <a:ea typeface="Tahoma" panose="020B0604030504040204" pitchFamily="34" charset="0"/>
                <a:cs typeface="Tahoma" panose="020B0604030504040204" pitchFamily="34" charset="0"/>
              </a:rPr>
              <a:t>The Sahel: one </a:t>
            </a:r>
            <a:r>
              <a:rPr lang="en-GB" sz="2000" dirty="0">
                <a:latin typeface="Tahoma" panose="020B0604030504040204" pitchFamily="34" charset="0"/>
                <a:ea typeface="Tahoma" panose="020B0604030504040204" pitchFamily="34" charset="0"/>
                <a:cs typeface="Tahoma" panose="020B0604030504040204" pitchFamily="34" charset="0"/>
              </a:rPr>
              <a:t>million square miles of arid and semi-arid </a:t>
            </a:r>
            <a:r>
              <a:rPr lang="en-GB" sz="2000" dirty="0" smtClean="0">
                <a:latin typeface="Tahoma" panose="020B0604030504040204" pitchFamily="34" charset="0"/>
                <a:ea typeface="Tahoma" panose="020B0604030504040204" pitchFamily="34" charset="0"/>
                <a:cs typeface="Tahoma" panose="020B0604030504040204" pitchFamily="34" charset="0"/>
              </a:rPr>
              <a:t>land, </a:t>
            </a:r>
            <a:r>
              <a:rPr lang="en-GB" sz="2000" dirty="0">
                <a:latin typeface="Tahoma" panose="020B0604030504040204" pitchFamily="34" charset="0"/>
                <a:ea typeface="Tahoma" panose="020B0604030504040204" pitchFamily="34" charset="0"/>
                <a:cs typeface="Tahoma" panose="020B0604030504040204" pitchFamily="34" charset="0"/>
              </a:rPr>
              <a:t>stretching from the Atlantic to the Red Sea. </a:t>
            </a:r>
            <a:endParaRPr lang="en-GB" sz="2000" dirty="0" smtClean="0">
              <a:latin typeface="Tahoma" panose="020B0604030504040204" pitchFamily="34" charset="0"/>
              <a:ea typeface="Tahoma" panose="020B0604030504040204" pitchFamily="34" charset="0"/>
              <a:cs typeface="Tahoma" panose="020B0604030504040204" pitchFamily="34" charset="0"/>
            </a:endParaRPr>
          </a:p>
          <a:p>
            <a:pPr marL="0" indent="0">
              <a:buNone/>
            </a:pPr>
            <a:r>
              <a:rPr lang="en-GB" sz="2000" dirty="0" smtClean="0">
                <a:latin typeface="Tahoma" panose="020B0604030504040204" pitchFamily="34" charset="0"/>
                <a:ea typeface="Tahoma" panose="020B0604030504040204" pitchFamily="34" charset="0"/>
                <a:cs typeface="Tahoma" panose="020B0604030504040204" pitchFamily="34" charset="0"/>
              </a:rPr>
              <a:t>1950 population = 31m. </a:t>
            </a:r>
          </a:p>
          <a:p>
            <a:pPr marL="0" indent="0">
              <a:buNone/>
            </a:pPr>
            <a:r>
              <a:rPr lang="en-GB" sz="2000" dirty="0" smtClean="0">
                <a:latin typeface="Tahoma" panose="020B0604030504040204" pitchFamily="34" charset="0"/>
                <a:ea typeface="Tahoma" panose="020B0604030504040204" pitchFamily="34" charset="0"/>
                <a:cs typeface="Tahoma" panose="020B0604030504040204" pitchFamily="34" charset="0"/>
              </a:rPr>
              <a:t>Today = more than 100m. </a:t>
            </a:r>
          </a:p>
          <a:p>
            <a:pPr marL="0" indent="0">
              <a:buNone/>
            </a:pPr>
            <a:r>
              <a:rPr lang="en-GB" sz="2000" dirty="0" smtClean="0">
                <a:solidFill>
                  <a:srgbClr val="FF0000"/>
                </a:solidFill>
                <a:latin typeface="Tahoma" panose="020B0604030504040204" pitchFamily="34" charset="0"/>
                <a:ea typeface="Tahoma" panose="020B0604030504040204" pitchFamily="34" charset="0"/>
                <a:cs typeface="Tahoma" panose="020B0604030504040204" pitchFamily="34" charset="0"/>
              </a:rPr>
              <a:t>2050 = possibly 300m+. </a:t>
            </a:r>
            <a:endParaRPr lang="en-GB" sz="2000"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marL="0" indent="0">
              <a:buNone/>
            </a:pPr>
            <a:r>
              <a:rPr lang="en-GB" sz="2000" dirty="0" smtClean="0">
                <a:latin typeface="Tahoma" panose="020B0604030504040204" pitchFamily="34" charset="0"/>
                <a:ea typeface="Tahoma" panose="020B0604030504040204" pitchFamily="34" charset="0"/>
                <a:cs typeface="Tahoma" panose="020B0604030504040204" pitchFamily="34" charset="0"/>
              </a:rPr>
              <a:t>Temp rise projections </a:t>
            </a:r>
            <a:r>
              <a:rPr lang="en-GB" sz="2000" dirty="0">
                <a:latin typeface="Tahoma" panose="020B0604030504040204" pitchFamily="34" charset="0"/>
                <a:ea typeface="Tahoma" panose="020B0604030504040204" pitchFamily="34" charset="0"/>
                <a:cs typeface="Tahoma" panose="020B0604030504040204" pitchFamily="34" charset="0"/>
              </a:rPr>
              <a:t>= </a:t>
            </a:r>
            <a:r>
              <a:rPr lang="en-GB" sz="2000" dirty="0" smtClean="0">
                <a:latin typeface="Tahoma" panose="020B0604030504040204" pitchFamily="34" charset="0"/>
                <a:ea typeface="Tahoma" panose="020B0604030504040204" pitchFamily="34" charset="0"/>
                <a:cs typeface="Tahoma" panose="020B0604030504040204" pitchFamily="34" charset="0"/>
              </a:rPr>
              <a:t> 3°C </a:t>
            </a:r>
            <a:r>
              <a:rPr lang="en-GB" sz="2000" dirty="0">
                <a:latin typeface="Tahoma" panose="020B0604030504040204" pitchFamily="34" charset="0"/>
                <a:ea typeface="Tahoma" panose="020B0604030504040204" pitchFamily="34" charset="0"/>
                <a:cs typeface="Tahoma" panose="020B0604030504040204" pitchFamily="34" charset="0"/>
              </a:rPr>
              <a:t>to 5°C  above today’s already high temperatures by 2050. </a:t>
            </a:r>
          </a:p>
          <a:p>
            <a:pPr marL="0" indent="0">
              <a:buNone/>
            </a:pPr>
            <a:r>
              <a:rPr lang="en-GB" sz="2000" b="1" dirty="0">
                <a:latin typeface="Tahoma" panose="020B0604030504040204" pitchFamily="34" charset="0"/>
                <a:ea typeface="Tahoma" panose="020B0604030504040204" pitchFamily="34" charset="0"/>
                <a:cs typeface="Tahoma" panose="020B0604030504040204" pitchFamily="34" charset="0"/>
              </a:rPr>
              <a:t>Projections for </a:t>
            </a:r>
            <a:r>
              <a:rPr lang="en-GB" sz="2000" b="1" dirty="0" smtClean="0">
                <a:latin typeface="Tahoma" panose="020B0604030504040204" pitchFamily="34" charset="0"/>
                <a:ea typeface="Tahoma" panose="020B0604030504040204" pitchFamily="34" charset="0"/>
                <a:cs typeface="Tahoma" panose="020B0604030504040204" pitchFamily="34" charset="0"/>
              </a:rPr>
              <a:t>2100:</a:t>
            </a:r>
          </a:p>
          <a:p>
            <a:pPr marL="0" indent="0">
              <a:buNone/>
            </a:pPr>
            <a:r>
              <a:rPr lang="en-GB" sz="2000" dirty="0" smtClean="0">
                <a:solidFill>
                  <a:srgbClr val="FF0000"/>
                </a:solidFill>
                <a:latin typeface="Tahoma" panose="020B0604030504040204" pitchFamily="34" charset="0"/>
                <a:ea typeface="Tahoma" panose="020B0604030504040204" pitchFamily="34" charset="0"/>
                <a:cs typeface="Tahoma" panose="020B0604030504040204" pitchFamily="34" charset="0"/>
              </a:rPr>
              <a:t>600 </a:t>
            </a:r>
            <a:r>
              <a:rPr lang="en-GB" sz="2000" dirty="0">
                <a:solidFill>
                  <a:srgbClr val="FF0000"/>
                </a:solidFill>
                <a:latin typeface="Tahoma" panose="020B0604030504040204" pitchFamily="34" charset="0"/>
                <a:ea typeface="Tahoma" panose="020B0604030504040204" pitchFamily="34" charset="0"/>
                <a:cs typeface="Tahoma" panose="020B0604030504040204" pitchFamily="34" charset="0"/>
              </a:rPr>
              <a:t>million &amp; up to 8°C </a:t>
            </a:r>
            <a:r>
              <a:rPr lang="en-GB" sz="2000" dirty="0" smtClean="0">
                <a:solidFill>
                  <a:srgbClr val="FF0000"/>
                </a:solidFill>
                <a:latin typeface="Tahoma" panose="020B0604030504040204" pitchFamily="34" charset="0"/>
                <a:ea typeface="Tahoma" panose="020B0604030504040204" pitchFamily="34" charset="0"/>
                <a:cs typeface="Tahoma" panose="020B0604030504040204" pitchFamily="34" charset="0"/>
              </a:rPr>
              <a:t>higher temps</a:t>
            </a:r>
            <a:r>
              <a:rPr lang="en-GB" sz="2000" dirty="0">
                <a:latin typeface="Tahoma" panose="020B0604030504040204" pitchFamily="34" charset="0"/>
                <a:ea typeface="Tahoma" panose="020B0604030504040204" pitchFamily="34" charset="0"/>
                <a:cs typeface="Tahoma" panose="020B0604030504040204" pitchFamily="34" charset="0"/>
              </a:rPr>
              <a:t>.</a:t>
            </a:r>
          </a:p>
          <a:p>
            <a:pPr marL="0" indent="0">
              <a:buNone/>
            </a:pPr>
            <a:endParaRPr lang="en-GB" sz="2000" u="sng" dirty="0" smtClean="0">
              <a:latin typeface="Tahoma" panose="020B0604030504040204" pitchFamily="34" charset="0"/>
              <a:ea typeface="Tahoma" panose="020B0604030504040204" pitchFamily="34" charset="0"/>
              <a:cs typeface="Tahoma" panose="020B0604030504040204" pitchFamily="34" charset="0"/>
              <a:hlinkClick r:id="rId3"/>
            </a:endParaRPr>
          </a:p>
          <a:p>
            <a:pPr marL="0" indent="0">
              <a:buNone/>
            </a:pPr>
            <a:r>
              <a:rPr lang="en-GB" sz="2000" u="sng" dirty="0" smtClean="0">
                <a:latin typeface="Tahoma" panose="020B0604030504040204" pitchFamily="34" charset="0"/>
                <a:ea typeface="Tahoma" panose="020B0604030504040204" pitchFamily="34" charset="0"/>
                <a:cs typeface="Tahoma" panose="020B0604030504040204" pitchFamily="34" charset="0"/>
                <a:hlinkClick r:id="rId3"/>
              </a:rPr>
              <a:t>http</a:t>
            </a:r>
            <a:r>
              <a:rPr lang="en-GB" sz="2000" u="sng" dirty="0">
                <a:latin typeface="Tahoma" panose="020B0604030504040204" pitchFamily="34" charset="0"/>
                <a:ea typeface="Tahoma" panose="020B0604030504040204" pitchFamily="34" charset="0"/>
                <a:cs typeface="Tahoma" panose="020B0604030504040204" pitchFamily="34" charset="0"/>
                <a:hlinkClick r:id="rId3"/>
              </a:rPr>
              <a:t>://oasisinitiative.berkeley.edu/</a:t>
            </a:r>
            <a:endParaRPr lang="en-GB" sz="2000" dirty="0">
              <a:latin typeface="Tahoma" panose="020B0604030504040204" pitchFamily="34" charset="0"/>
              <a:ea typeface="Tahoma" panose="020B0604030504040204" pitchFamily="34" charset="0"/>
              <a:cs typeface="Tahoma" panose="020B0604030504040204" pitchFamily="34" charset="0"/>
            </a:endParaRPr>
          </a:p>
          <a:p>
            <a:endParaRPr lang="en-GB" sz="2000" dirty="0">
              <a:latin typeface="Tahoma" panose="020B0604030504040204" pitchFamily="34" charset="0"/>
              <a:ea typeface="Tahoma" panose="020B0604030504040204" pitchFamily="34" charset="0"/>
              <a:cs typeface="Tahoma" panose="020B0604030504040204" pitchFamily="34"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Tree>
    <p:extLst>
      <p:ext uri="{BB962C8B-B14F-4D97-AF65-F5344CB8AC3E}">
        <p14:creationId xmlns:p14="http://schemas.microsoft.com/office/powerpoint/2010/main" val="31354252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199"/>
            <a:ext cx="3932237" cy="1103243"/>
          </a:xfrm>
        </p:spPr>
        <p:txBody>
          <a:bodyPr>
            <a:normAutofit/>
          </a:bodyPr>
          <a:lstStyle/>
          <a:p>
            <a:r>
              <a:rPr lang="en-GB" b="1" dirty="0" smtClean="0">
                <a:solidFill>
                  <a:srgbClr val="126A7B"/>
                </a:solidFill>
              </a:rPr>
              <a:t>Legitimate voices at COP26</a:t>
            </a:r>
            <a:endParaRPr lang="en-GB" b="1" dirty="0">
              <a:solidFill>
                <a:srgbClr val="126A7B"/>
              </a:solidFill>
            </a:endParaRPr>
          </a:p>
        </p:txBody>
      </p:sp>
      <p:sp>
        <p:nvSpPr>
          <p:cNvPr id="4" name="Text Placeholder 3"/>
          <p:cNvSpPr>
            <a:spLocks noGrp="1"/>
          </p:cNvSpPr>
          <p:nvPr>
            <p:ph type="body" sz="half" idx="2"/>
          </p:nvPr>
        </p:nvSpPr>
        <p:spPr/>
        <p:txBody>
          <a:bodyPr>
            <a:noAutofit/>
          </a:bodyPr>
          <a:lstStyle/>
          <a:p>
            <a:r>
              <a:rPr lang="en-US" sz="2000" b="1" i="1" dirty="0">
                <a:solidFill>
                  <a:srgbClr val="0F39DE"/>
                </a:solidFill>
              </a:rPr>
              <a:t>"Unless we address issues of reproductive health and population, we will not achieve anything." </a:t>
            </a:r>
            <a:endParaRPr lang="en-US" sz="2000" b="1" i="1" dirty="0" smtClean="0">
              <a:solidFill>
                <a:srgbClr val="0F39DE"/>
              </a:solidFill>
            </a:endParaRPr>
          </a:p>
          <a:p>
            <a:r>
              <a:rPr lang="en-US" sz="2000" dirty="0" smtClean="0"/>
              <a:t>Hon. Nancy </a:t>
            </a:r>
            <a:r>
              <a:rPr lang="en-US" sz="2000" dirty="0" err="1" smtClean="0"/>
              <a:t>Tembo</a:t>
            </a:r>
            <a:r>
              <a:rPr lang="en-US" sz="2000" dirty="0" smtClean="0"/>
              <a:t>, </a:t>
            </a:r>
            <a:r>
              <a:rPr lang="en-US" sz="2000" dirty="0"/>
              <a:t>Minister of Forestry and Natural Resources for Malawi</a:t>
            </a:r>
            <a:r>
              <a:rPr lang="en-US" sz="2000" dirty="0" smtClean="0"/>
              <a:t>.</a:t>
            </a:r>
          </a:p>
          <a:p>
            <a:endParaRPr lang="en-US" sz="2000" dirty="0"/>
          </a:p>
          <a:p>
            <a:r>
              <a:rPr lang="en-US" sz="2000" b="1" dirty="0"/>
              <a:t>"</a:t>
            </a:r>
            <a:r>
              <a:rPr lang="en-US" sz="2000" b="1" i="1" dirty="0">
                <a:solidFill>
                  <a:srgbClr val="0F39DE"/>
                </a:solidFill>
              </a:rPr>
              <a:t>If you go around this COP or previous conferences, the </a:t>
            </a:r>
            <a:r>
              <a:rPr lang="en-US" sz="2000" b="1" i="1" dirty="0" smtClean="0">
                <a:solidFill>
                  <a:srgbClr val="0F39DE"/>
                </a:solidFill>
              </a:rPr>
              <a:t>‘P' </a:t>
            </a:r>
            <a:r>
              <a:rPr lang="en-US" sz="2000" b="1" i="1" dirty="0">
                <a:solidFill>
                  <a:srgbClr val="0F39DE"/>
                </a:solidFill>
              </a:rPr>
              <a:t>word, as I call it, seems to be </a:t>
            </a:r>
            <a:r>
              <a:rPr lang="en-US" sz="2000" b="1" i="1" dirty="0" smtClean="0">
                <a:solidFill>
                  <a:srgbClr val="0F39DE"/>
                </a:solidFill>
              </a:rPr>
              <a:t>forbidden.”</a:t>
            </a:r>
          </a:p>
          <a:p>
            <a:r>
              <a:rPr lang="en-US" sz="2000" dirty="0" smtClean="0"/>
              <a:t>Dr Eliya Zulu, Director Afidep calls </a:t>
            </a:r>
            <a:r>
              <a:rPr lang="en-US" sz="2000" dirty="0"/>
              <a:t>out the irrational taboo around the population issue.</a:t>
            </a:r>
            <a:endParaRPr lang="en-GB" sz="2000" dirty="0"/>
          </a:p>
        </p:txBody>
      </p:sp>
      <p:pic>
        <p:nvPicPr>
          <p:cNvPr id="2050" name="Picture 2" descr="Image"/>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508" r="2508"/>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28694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742" y="161364"/>
            <a:ext cx="10495280" cy="751840"/>
          </a:xfrm>
        </p:spPr>
        <p:txBody>
          <a:bodyPr>
            <a:normAutofit fontScale="90000"/>
          </a:bodyPr>
          <a:lstStyle/>
          <a:p>
            <a:r>
              <a:rPr lang="en-GB" sz="27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Population Agenda = positive, ethical, choice-based soluti</a:t>
            </a:r>
            <a:r>
              <a:rPr lang="en-GB" sz="28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ons</a:t>
            </a:r>
            <a:endParaRPr lang="en-GB" sz="2800"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sp>
        <p:nvSpPr>
          <p:cNvPr id="4" name="Text Placeholder 3"/>
          <p:cNvSpPr>
            <a:spLocks noGrp="1"/>
          </p:cNvSpPr>
          <p:nvPr>
            <p:ph type="body" sz="half" idx="2"/>
          </p:nvPr>
        </p:nvSpPr>
        <p:spPr>
          <a:xfrm>
            <a:off x="573742" y="1500452"/>
            <a:ext cx="3932237" cy="4663440"/>
          </a:xfrm>
        </p:spPr>
        <p:txBody>
          <a:bodyPr>
            <a:normAutofit/>
          </a:bodyPr>
          <a:lstStyle/>
          <a:p>
            <a:r>
              <a:rPr lang="en-US" sz="2200" b="1" dirty="0">
                <a:solidFill>
                  <a:srgbClr val="7030A0"/>
                </a:solidFill>
                <a:latin typeface="Tahoma" panose="020B0604030504040204" pitchFamily="34" charset="0"/>
                <a:ea typeface="Tahoma" panose="020B0604030504040204" pitchFamily="34" charset="0"/>
                <a:cs typeface="Tahoma" panose="020B0604030504040204" pitchFamily="34" charset="0"/>
              </a:rPr>
              <a:t>"When girls are educated and when they stay in schools, they get married later in their lives, then they have less children and that helps us to reduce the impacts of climate change that the population increase brings</a:t>
            </a:r>
            <a:r>
              <a:rPr lang="en-US" sz="2200" b="1" dirty="0" smtClean="0">
                <a:solidFill>
                  <a:srgbClr val="7030A0"/>
                </a:solidFill>
                <a:latin typeface="Tahoma" panose="020B0604030504040204" pitchFamily="34" charset="0"/>
                <a:ea typeface="Tahoma" panose="020B0604030504040204" pitchFamily="34" charset="0"/>
                <a:cs typeface="Tahoma" panose="020B0604030504040204" pitchFamily="34" charset="0"/>
              </a:rPr>
              <a:t>.”</a:t>
            </a:r>
            <a:endParaRPr lang="en-US" sz="2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a:p>
            <a:endParaRPr lang="en-US" sz="2200" b="1" dirty="0" smtClean="0">
              <a:latin typeface="Tahoma" panose="020B0604030504040204" pitchFamily="34" charset="0"/>
              <a:ea typeface="Tahoma" panose="020B0604030504040204" pitchFamily="34" charset="0"/>
              <a:cs typeface="Tahoma" panose="020B0604030504040204" pitchFamily="34" charset="0"/>
            </a:endParaRPr>
          </a:p>
          <a:p>
            <a:r>
              <a:rPr lang="en-US" sz="2200" dirty="0" smtClean="0">
                <a:latin typeface="Tahoma" panose="020B0604030504040204" pitchFamily="34" charset="0"/>
                <a:ea typeface="Tahoma" panose="020B0604030504040204" pitchFamily="34" charset="0"/>
                <a:cs typeface="Tahoma" panose="020B0604030504040204" pitchFamily="34" charset="0"/>
              </a:rPr>
              <a:t>Malala </a:t>
            </a:r>
            <a:r>
              <a:rPr lang="en-US" sz="2200" dirty="0">
                <a:latin typeface="Tahoma" panose="020B0604030504040204" pitchFamily="34" charset="0"/>
                <a:ea typeface="Tahoma" panose="020B0604030504040204" pitchFamily="34" charset="0"/>
                <a:cs typeface="Tahoma" panose="020B0604030504040204" pitchFamily="34" charset="0"/>
              </a:rPr>
              <a:t>Yousafzai, Nobel Peace Prize Laureate (born 1997</a:t>
            </a:r>
            <a:r>
              <a:rPr lang="en-US" sz="2200" dirty="0" smtClean="0">
                <a:latin typeface="Tahoma" panose="020B0604030504040204" pitchFamily="34" charset="0"/>
                <a:ea typeface="Tahoma" panose="020B0604030504040204" pitchFamily="34" charset="0"/>
                <a:cs typeface="Tahoma" panose="020B0604030504040204" pitchFamily="34" charset="0"/>
              </a:rPr>
              <a:t>)</a:t>
            </a:r>
            <a:endParaRPr lang="en-US" sz="2200" dirty="0">
              <a:latin typeface="Tahoma" panose="020B0604030504040204" pitchFamily="34" charset="0"/>
              <a:ea typeface="Tahoma" panose="020B0604030504040204" pitchFamily="34" charset="0"/>
              <a:cs typeface="Tahoma" panose="020B0604030504040204" pitchFamily="34" charset="0"/>
            </a:endParaRPr>
          </a:p>
        </p:txBody>
      </p:sp>
      <p:pic>
        <p:nvPicPr>
          <p:cNvPr id="5" name="Picture 2" descr="https://www.chathamhouse.org/sites/default/files/styles/16_9_media_huge/public/video_thumbnails/6GJ5iA_1YAs.jpg?h=c673cd1c&amp;itok=KVOKVf93"/>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14381" r="14381"/>
          <a:stretch>
            <a:fillRect/>
          </a:stretch>
        </p:blipFill>
        <p:spPr bwMode="auto">
          <a:xfrm>
            <a:off x="4878890" y="1500452"/>
            <a:ext cx="5842896" cy="4414633"/>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Tree>
    <p:extLst>
      <p:ext uri="{BB962C8B-B14F-4D97-AF65-F5344CB8AC3E}">
        <p14:creationId xmlns:p14="http://schemas.microsoft.com/office/powerpoint/2010/main" val="30641639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27571"/>
          </a:xfrm>
        </p:spPr>
        <p:txBody>
          <a:bodyPr>
            <a:normAutofit/>
          </a:bodyPr>
          <a:lstStyle/>
          <a:p>
            <a:r>
              <a:rPr lang="en-GB" sz="3200" b="1" dirty="0" smtClean="0">
                <a:solidFill>
                  <a:srgbClr val="126A7B"/>
                </a:solidFill>
              </a:rPr>
              <a:t>Population shaming &amp; </a:t>
            </a:r>
            <a:r>
              <a:rPr lang="en-GB" sz="3200" b="1" dirty="0" err="1" smtClean="0">
                <a:solidFill>
                  <a:srgbClr val="126A7B"/>
                </a:solidFill>
              </a:rPr>
              <a:t>shamers</a:t>
            </a:r>
            <a:r>
              <a:rPr lang="en-GB" sz="3200" b="1" dirty="0" smtClean="0">
                <a:solidFill>
                  <a:srgbClr val="126A7B"/>
                </a:solidFill>
              </a:rPr>
              <a:t>:</a:t>
            </a:r>
            <a:endParaRPr lang="en-GB" sz="3200" b="1" dirty="0">
              <a:solidFill>
                <a:srgbClr val="126A7B"/>
              </a:solidFill>
            </a:endParaRPr>
          </a:p>
        </p:txBody>
      </p:sp>
      <p:sp>
        <p:nvSpPr>
          <p:cNvPr id="3" name="Content Placeholder 2"/>
          <p:cNvSpPr>
            <a:spLocks noGrp="1"/>
          </p:cNvSpPr>
          <p:nvPr>
            <p:ph sz="half" idx="1"/>
          </p:nvPr>
        </p:nvSpPr>
        <p:spPr/>
        <p:txBody>
          <a:bodyPr>
            <a:normAutofit fontScale="85000" lnSpcReduction="20000"/>
          </a:bodyPr>
          <a:lstStyle/>
          <a:p>
            <a:pPr marL="0" indent="0">
              <a:buNone/>
            </a:pPr>
            <a:r>
              <a:rPr lang="en-US" dirty="0"/>
              <a:t>Environmental </a:t>
            </a:r>
            <a:r>
              <a:rPr lang="en-US" dirty="0" smtClean="0"/>
              <a:t>writer &amp; polemicist </a:t>
            </a:r>
            <a:r>
              <a:rPr lang="en-US" dirty="0"/>
              <a:t>George Monbiot is a notable ‘Population </a:t>
            </a:r>
            <a:r>
              <a:rPr lang="en-US" dirty="0" smtClean="0"/>
              <a:t>Shamer’ writing in The Guardian in 2020: </a:t>
            </a:r>
          </a:p>
          <a:p>
            <a:pPr marL="0" indent="0">
              <a:buNone/>
            </a:pPr>
            <a:r>
              <a:rPr lang="en-US" b="1" i="1" dirty="0" smtClean="0">
                <a:solidFill>
                  <a:srgbClr val="0F39DE"/>
                </a:solidFill>
              </a:rPr>
              <a:t>“Population </a:t>
            </a:r>
            <a:r>
              <a:rPr lang="en-US" b="1" i="1" dirty="0">
                <a:solidFill>
                  <a:srgbClr val="0F39DE"/>
                </a:solidFill>
              </a:rPr>
              <a:t>is where you go when you haven’t thought your argument through. </a:t>
            </a:r>
            <a:endParaRPr lang="en-US" b="1" i="1" dirty="0" smtClean="0">
              <a:solidFill>
                <a:srgbClr val="0F39DE"/>
              </a:solidFill>
            </a:endParaRPr>
          </a:p>
          <a:p>
            <a:pPr marL="0" indent="0">
              <a:buNone/>
            </a:pPr>
            <a:r>
              <a:rPr lang="en-US" b="1" i="1" dirty="0" smtClean="0">
                <a:solidFill>
                  <a:srgbClr val="0F39DE"/>
                </a:solidFill>
              </a:rPr>
              <a:t>Population </a:t>
            </a:r>
            <a:r>
              <a:rPr lang="en-US" b="1" i="1" dirty="0">
                <a:solidFill>
                  <a:srgbClr val="0F39DE"/>
                </a:solidFill>
              </a:rPr>
              <a:t>is where you go when you don’t have the guts to face the structural, systemic causes of our predicament: inequality, oligarchic power, capitalism. </a:t>
            </a:r>
            <a:endParaRPr lang="en-US" b="1" i="1" dirty="0" smtClean="0">
              <a:solidFill>
                <a:srgbClr val="0F39DE"/>
              </a:solidFill>
            </a:endParaRPr>
          </a:p>
          <a:p>
            <a:pPr marL="0" indent="0">
              <a:buNone/>
            </a:pPr>
            <a:r>
              <a:rPr lang="en-US" b="1" i="1" dirty="0" smtClean="0">
                <a:solidFill>
                  <a:srgbClr val="0F39DE"/>
                </a:solidFill>
              </a:rPr>
              <a:t>Population </a:t>
            </a:r>
            <a:r>
              <a:rPr lang="en-US" b="1" i="1" dirty="0">
                <a:solidFill>
                  <a:srgbClr val="0F39DE"/>
                </a:solidFill>
              </a:rPr>
              <a:t>is where you go when you want to kick down</a:t>
            </a:r>
            <a:r>
              <a:rPr lang="en-US" b="1" i="1" dirty="0" smtClean="0">
                <a:solidFill>
                  <a:srgbClr val="0F39DE"/>
                </a:solidFill>
              </a:rPr>
              <a:t>.”</a:t>
            </a:r>
            <a:endParaRPr lang="en-GB" b="1" i="1" dirty="0">
              <a:solidFill>
                <a:srgbClr val="0F39DE"/>
              </a:solidFill>
            </a:endParaRPr>
          </a:p>
          <a:p>
            <a:endParaRPr lang="en-GB" dirty="0"/>
          </a:p>
        </p:txBody>
      </p:sp>
      <p:sp>
        <p:nvSpPr>
          <p:cNvPr id="4" name="Content Placeholder 3"/>
          <p:cNvSpPr>
            <a:spLocks noGrp="1"/>
          </p:cNvSpPr>
          <p:nvPr>
            <p:ph sz="half" idx="2"/>
          </p:nvPr>
        </p:nvSpPr>
        <p:spPr/>
        <p:txBody>
          <a:bodyPr>
            <a:normAutofit fontScale="85000" lnSpcReduction="20000"/>
          </a:bodyPr>
          <a:lstStyle/>
          <a:p>
            <a:pPr marL="0" indent="0">
              <a:buNone/>
            </a:pPr>
            <a:endParaRPr lang="en-US" b="1" dirty="0" smtClean="0">
              <a:solidFill>
                <a:srgbClr val="126A7B"/>
              </a:solidFill>
            </a:endParaRPr>
          </a:p>
          <a:p>
            <a:pPr marL="0" indent="0">
              <a:buNone/>
            </a:pPr>
            <a:r>
              <a:rPr lang="en-US" b="1" dirty="0" smtClean="0">
                <a:solidFill>
                  <a:srgbClr val="126A7B"/>
                </a:solidFill>
              </a:rPr>
              <a:t>For </a:t>
            </a:r>
            <a:r>
              <a:rPr lang="en-US" b="1" dirty="0">
                <a:solidFill>
                  <a:srgbClr val="126A7B"/>
                </a:solidFill>
              </a:rPr>
              <a:t>c</a:t>
            </a:r>
            <a:r>
              <a:rPr lang="en-US" b="1" dirty="0" smtClean="0">
                <a:solidFill>
                  <a:srgbClr val="126A7B"/>
                </a:solidFill>
              </a:rPr>
              <a:t>ounter arguments see:</a:t>
            </a:r>
          </a:p>
          <a:p>
            <a:pPr marL="0" indent="0">
              <a:buNone/>
            </a:pPr>
            <a:endParaRPr lang="en-US" b="1" dirty="0">
              <a:solidFill>
                <a:srgbClr val="126A7B"/>
              </a:solidFill>
            </a:endParaRPr>
          </a:p>
          <a:p>
            <a:pPr marL="0" indent="0">
              <a:buNone/>
            </a:pPr>
            <a:r>
              <a:rPr lang="en-US" b="1" dirty="0">
                <a:solidFill>
                  <a:srgbClr val="0F39DE"/>
                </a:solidFill>
              </a:rPr>
              <a:t>https://populationmatters.org/news/2020/08/its-time-end-harmful-population-denial</a:t>
            </a:r>
            <a:endParaRPr lang="en-US" b="1" dirty="0" smtClean="0">
              <a:solidFill>
                <a:srgbClr val="0F39DE"/>
              </a:solidFill>
            </a:endParaRPr>
          </a:p>
          <a:p>
            <a:pPr marL="0" indent="0">
              <a:buNone/>
            </a:pPr>
            <a:endParaRPr lang="en-US" dirty="0"/>
          </a:p>
          <a:p>
            <a:pPr marL="0" indent="0">
              <a:buNone/>
            </a:pPr>
            <a:r>
              <a:rPr lang="en-US" b="1" dirty="0" smtClean="0">
                <a:solidFill>
                  <a:srgbClr val="0F39DE"/>
                </a:solidFill>
              </a:rPr>
              <a:t>www.ecologicalcitizen.net </a:t>
            </a:r>
          </a:p>
          <a:p>
            <a:pPr marL="0" indent="0">
              <a:buNone/>
            </a:pPr>
            <a:r>
              <a:rPr lang="en-US" dirty="0" smtClean="0"/>
              <a:t>Vol </a:t>
            </a:r>
            <a:r>
              <a:rPr lang="en-US" dirty="0"/>
              <a:t>5 No 1 2021 | Page epub-044-1 </a:t>
            </a:r>
            <a:endParaRPr lang="en-US" dirty="0" smtClean="0"/>
          </a:p>
          <a:p>
            <a:pPr marL="0" indent="0">
              <a:buNone/>
            </a:pPr>
            <a:r>
              <a:rPr lang="en-US" dirty="0" smtClean="0"/>
              <a:t>Overpopulation </a:t>
            </a:r>
            <a:r>
              <a:rPr lang="en-US" dirty="0"/>
              <a:t>denial syndrome </a:t>
            </a:r>
            <a:endParaRPr lang="en-US" dirty="0" smtClean="0"/>
          </a:p>
          <a:p>
            <a:pPr marL="0" indent="0">
              <a:buNone/>
            </a:pPr>
            <a:r>
              <a:rPr lang="en-US" dirty="0" smtClean="0"/>
              <a:t>Robin </a:t>
            </a:r>
            <a:r>
              <a:rPr lang="en-US" dirty="0"/>
              <a:t>Maynard</a:t>
            </a:r>
            <a:endParaRPr lang="en-GB" dirty="0"/>
          </a:p>
        </p:txBody>
      </p:sp>
    </p:spTree>
    <p:extLst>
      <p:ext uri="{BB962C8B-B14F-4D97-AF65-F5344CB8AC3E}">
        <p14:creationId xmlns:p14="http://schemas.microsoft.com/office/powerpoint/2010/main" val="20081386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9835" y="519803"/>
            <a:ext cx="9249388" cy="705493"/>
          </a:xfrm>
        </p:spPr>
        <p:txBody>
          <a:bodyPr>
            <a:noAutofit/>
          </a:bodyPr>
          <a:lstStyle/>
          <a:p>
            <a:r>
              <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rPr>
              <a:t>World Population Day 2019: Lagos, London, New York</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grpSp>
        <p:nvGrpSpPr>
          <p:cNvPr id="11" name="Group 10"/>
          <p:cNvGrpSpPr/>
          <p:nvPr/>
        </p:nvGrpSpPr>
        <p:grpSpPr>
          <a:xfrm>
            <a:off x="512625" y="1436444"/>
            <a:ext cx="11166751" cy="4980851"/>
            <a:chOff x="477301" y="1500452"/>
            <a:chExt cx="11166751" cy="4980851"/>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288" y="1500452"/>
              <a:ext cx="3754447" cy="2502964"/>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r="2959"/>
            <a:stretch/>
          </p:blipFill>
          <p:spPr>
            <a:xfrm>
              <a:off x="7951821" y="3944758"/>
              <a:ext cx="3692231" cy="2536545"/>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69244" y="1500452"/>
              <a:ext cx="3674808" cy="2449872"/>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7301" y="3982242"/>
              <a:ext cx="3748592" cy="2499061"/>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92723" y="1500452"/>
              <a:ext cx="3776521" cy="2518184"/>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25893" y="3972430"/>
              <a:ext cx="3762556" cy="2508873"/>
            </a:xfrm>
            <a:prstGeom prst="rect">
              <a:avLst/>
            </a:prstGeom>
          </p:spPr>
        </p:pic>
      </p:grpSp>
      <p:sp>
        <p:nvSpPr>
          <p:cNvPr id="2" name="Isosceles Triangle 1"/>
          <p:cNvSpPr/>
          <p:nvPr/>
        </p:nvSpPr>
        <p:spPr>
          <a:xfrm rot="16200000">
            <a:off x="3068373" y="2414016"/>
            <a:ext cx="493776" cy="4846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ounded Rectangle 11"/>
          <p:cNvSpPr/>
          <p:nvPr/>
        </p:nvSpPr>
        <p:spPr>
          <a:xfrm>
            <a:off x="3462612" y="1906942"/>
            <a:ext cx="3510292" cy="190571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3686947" y="1879928"/>
            <a:ext cx="3380922" cy="2000822"/>
          </a:xfrm>
          <a:prstGeom prst="rect">
            <a:avLst/>
          </a:prstGeom>
          <a:noFill/>
        </p:spPr>
        <p:txBody>
          <a:bodyPr wrap="square" rtlCol="0">
            <a:spAutoFit/>
          </a:bodyPr>
          <a:lstStyle/>
          <a:p>
            <a:r>
              <a:rPr lang="en-US" sz="2000" b="1" i="1" dirty="0">
                <a:solidFill>
                  <a:srgbClr val="7030A0"/>
                </a:solidFill>
                <a:latin typeface="Georgia" panose="02040502050405020303" pitchFamily="18" charset="0"/>
                <a:ea typeface="Tahoma" panose="020B0604030504040204" pitchFamily="34" charset="0"/>
                <a:cs typeface="Tahoma" panose="020B0604030504040204" pitchFamily="34" charset="0"/>
              </a:rPr>
              <a:t>“We will be making big progress if at first we acknowledge we have a population problem. If we don’t discuss it, who will?”</a:t>
            </a:r>
            <a:endParaRPr lang="en-GB" sz="2000" b="1" i="1" dirty="0">
              <a:solidFill>
                <a:srgbClr val="7030A0"/>
              </a:solidFill>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7843952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9571" y="365125"/>
            <a:ext cx="6512859" cy="439945"/>
          </a:xfrm>
        </p:spPr>
        <p:txBody>
          <a:bodyPr>
            <a:noAutofit/>
          </a:bodyPr>
          <a:lstStyle/>
          <a:p>
            <a:r>
              <a:rPr lang="en-US" sz="2400" b="1" dirty="0">
                <a:solidFill>
                  <a:srgbClr val="126A7B"/>
                </a:solidFill>
                <a:latin typeface="Tahoma" panose="020B0604030504040204" pitchFamily="34" charset="0"/>
                <a:ea typeface="Tahoma" panose="020B0604030504040204" pitchFamily="34" charset="0"/>
                <a:cs typeface="Tahoma" panose="020B0604030504040204" pitchFamily="34" charset="0"/>
              </a:rPr>
              <a:t>Consumption: where greatest per capita</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3246" y="1129984"/>
            <a:ext cx="7725509" cy="5494934"/>
          </a:xfrm>
          <a:prstGeom prst="rect">
            <a:avLst/>
          </a:prstGeom>
        </p:spPr>
      </p:pic>
    </p:spTree>
    <p:extLst>
      <p:ext uri="{BB962C8B-B14F-4D97-AF65-F5344CB8AC3E}">
        <p14:creationId xmlns:p14="http://schemas.microsoft.com/office/powerpoint/2010/main" val="1461506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9571" y="365125"/>
            <a:ext cx="6512859" cy="439945"/>
          </a:xfrm>
        </p:spPr>
        <p:txBody>
          <a:bodyPr>
            <a:noAutofit/>
          </a:bodyPr>
          <a:lstStyle/>
          <a:p>
            <a:r>
              <a:rPr lang="en-GB" sz="2400" b="1" dirty="0" smtClean="0">
                <a:solidFill>
                  <a:srgbClr val="126A7B"/>
                </a:solidFill>
                <a:latin typeface="Tahoma" panose="020B0604030504040204" pitchFamily="34" charset="0"/>
                <a:ea typeface="Tahoma" panose="020B0604030504040204" pitchFamily="34" charset="0"/>
                <a:cs typeface="Tahoma" panose="020B0604030504040204" pitchFamily="34" charset="0"/>
              </a:rPr>
              <a:t>Climate Change: historic, current drivers</a:t>
            </a:r>
            <a:endParaRPr lang="en-GB" sz="2400"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08077" y="1154530"/>
            <a:ext cx="7375847" cy="524627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Tree>
    <p:extLst>
      <p:ext uri="{BB962C8B-B14F-4D97-AF65-F5344CB8AC3E}">
        <p14:creationId xmlns:p14="http://schemas.microsoft.com/office/powerpoint/2010/main" val="2159945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9571" y="365125"/>
            <a:ext cx="6512859" cy="439945"/>
          </a:xfrm>
        </p:spPr>
        <p:txBody>
          <a:bodyPr>
            <a:noAutofit/>
          </a:bodyPr>
          <a:lstStyle/>
          <a:p>
            <a:r>
              <a:rPr lang="en-GB" sz="2400" b="1" dirty="0">
                <a:solidFill>
                  <a:srgbClr val="126A7B"/>
                </a:solidFill>
                <a:latin typeface="Tahoma" panose="020B0604030504040204" pitchFamily="34" charset="0"/>
                <a:ea typeface="Tahoma" panose="020B0604030504040204" pitchFamily="34" charset="0"/>
                <a:cs typeface="Tahoma" panose="020B0604030504040204" pitchFamily="34" charset="0"/>
              </a:rPr>
              <a:t>Population growth: where highest?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08077" y="1154530"/>
            <a:ext cx="7375847" cy="5246271"/>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Tree>
    <p:extLst>
      <p:ext uri="{BB962C8B-B14F-4D97-AF65-F5344CB8AC3E}">
        <p14:creationId xmlns:p14="http://schemas.microsoft.com/office/powerpoint/2010/main" val="17874373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0872" y="336373"/>
            <a:ext cx="9310255" cy="980648"/>
          </a:xfrm>
        </p:spPr>
        <p:txBody>
          <a:bodyPr>
            <a:noAutofit/>
          </a:bodyPr>
          <a:lstStyle/>
          <a:p>
            <a:r>
              <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rPr>
              <a:t>Global South convergence: Climate </a:t>
            </a:r>
            <a:r>
              <a:rPr lang="en-US" b="1" dirty="0">
                <a:solidFill>
                  <a:srgbClr val="126A7B"/>
                </a:solidFill>
                <a:latin typeface="Tahoma" panose="020B0604030504040204" pitchFamily="34" charset="0"/>
                <a:ea typeface="Tahoma" panose="020B0604030504040204" pitchFamily="34" charset="0"/>
                <a:cs typeface="Tahoma" panose="020B0604030504040204" pitchFamily="34" charset="0"/>
              </a:rPr>
              <a:t>Change </a:t>
            </a:r>
            <a:endPar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endParaRPr>
          </a:p>
          <a:p>
            <a:r>
              <a:rPr lang="en-US" sz="2000" b="1" dirty="0" smtClean="0">
                <a:solidFill>
                  <a:schemeClr val="tx2">
                    <a:lumMod val="50000"/>
                  </a:schemeClr>
                </a:solidFill>
                <a:latin typeface="Tahoma" panose="020B0604030504040204" pitchFamily="34" charset="0"/>
                <a:ea typeface="Tahoma" panose="020B0604030504040204" pitchFamily="34" charset="0"/>
                <a:cs typeface="Tahoma" panose="020B0604030504040204" pitchFamily="34" charset="0"/>
              </a:rPr>
              <a:t>Warmer</a:t>
            </a:r>
            <a:r>
              <a:rPr lang="en-US" sz="2000" b="1" dirty="0" smtClean="0">
                <a:solidFill>
                  <a:srgbClr val="002060"/>
                </a:solidFill>
                <a:latin typeface="Tahoma" panose="020B0604030504040204" pitchFamily="34" charset="0"/>
                <a:ea typeface="Tahoma" panose="020B0604030504040204" pitchFamily="34" charset="0"/>
                <a:cs typeface="Tahoma" panose="020B0604030504040204" pitchFamily="34" charset="0"/>
              </a:rPr>
              <a:t> </a:t>
            </a:r>
            <a:r>
              <a:rPr lang="en-US" sz="2000" dirty="0" smtClean="0">
                <a:solidFill>
                  <a:srgbClr val="126A7B"/>
                </a:solidFill>
                <a:latin typeface="Tahoma" panose="020B0604030504040204" pitchFamily="34" charset="0"/>
                <a:ea typeface="Tahoma" panose="020B0604030504040204" pitchFamily="34" charset="0"/>
                <a:cs typeface="Tahoma" panose="020B0604030504040204" pitchFamily="34" charset="0"/>
              </a:rPr>
              <a:t>= </a:t>
            </a:r>
            <a:r>
              <a:rPr lang="en-US" sz="2000" b="1" u="sng" dirty="0" smtClean="0">
                <a:solidFill>
                  <a:srgbClr val="126A7B"/>
                </a:solidFill>
                <a:latin typeface="Tahoma" panose="020B0604030504040204" pitchFamily="34" charset="0"/>
                <a:ea typeface="Tahoma" panose="020B0604030504040204" pitchFamily="34" charset="0"/>
                <a:cs typeface="Tahoma" panose="020B0604030504040204" pitchFamily="34" charset="0"/>
              </a:rPr>
              <a:t>greater </a:t>
            </a:r>
            <a:r>
              <a:rPr lang="en-US" sz="2000" b="1" u="sng" dirty="0">
                <a:solidFill>
                  <a:srgbClr val="126A7B"/>
                </a:solidFill>
                <a:latin typeface="Tahoma" panose="020B0604030504040204" pitchFamily="34" charset="0"/>
                <a:ea typeface="Tahoma" panose="020B0604030504040204" pitchFamily="34" charset="0"/>
                <a:cs typeface="Tahoma" panose="020B0604030504040204" pitchFamily="34" charset="0"/>
              </a:rPr>
              <a:t>total CO2 per country</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1716" y="1317021"/>
            <a:ext cx="7408568" cy="5268910"/>
          </a:xfrm>
          <a:prstGeom prst="rect">
            <a:avLst/>
          </a:prstGeom>
        </p:spPr>
      </p:pic>
    </p:spTree>
    <p:extLst>
      <p:ext uri="{BB962C8B-B14F-4D97-AF65-F5344CB8AC3E}">
        <p14:creationId xmlns:p14="http://schemas.microsoft.com/office/powerpoint/2010/main" val="272216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0869" y="403568"/>
            <a:ext cx="9310255" cy="1299057"/>
          </a:xfrm>
        </p:spPr>
        <p:txBody>
          <a:bodyPr>
            <a:noAutofit/>
          </a:bodyPr>
          <a:lstStyle/>
          <a:p>
            <a:r>
              <a:rPr lang="en-US" b="1" dirty="0" smtClean="0">
                <a:solidFill>
                  <a:srgbClr val="126A7B"/>
                </a:solidFill>
                <a:latin typeface="Tahoma" panose="020B0604030504040204" pitchFamily="34" charset="0"/>
                <a:ea typeface="Tahoma" panose="020B0604030504040204" pitchFamily="34" charset="0"/>
                <a:cs typeface="Tahoma" panose="020B0604030504040204" pitchFamily="34" charset="0"/>
              </a:rPr>
              <a:t>No contraction, reduction in consumption, stuff…</a:t>
            </a:r>
            <a:endParaRPr lang="en-US" b="1" dirty="0">
              <a:solidFill>
                <a:srgbClr val="126A7B"/>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5288" y="27432"/>
            <a:ext cx="1886712" cy="1473020"/>
          </a:xfrm>
          <a:prstGeom prst="rect">
            <a:avLst/>
          </a:prstGeom>
        </p:spPr>
      </p:pic>
      <p:sp>
        <p:nvSpPr>
          <p:cNvPr id="4" name="TextBox 3"/>
          <p:cNvSpPr txBox="1"/>
          <p:nvPr/>
        </p:nvSpPr>
        <p:spPr>
          <a:xfrm>
            <a:off x="1528761" y="1010128"/>
            <a:ext cx="8776527" cy="1384995"/>
          </a:xfrm>
          <a:prstGeom prst="rect">
            <a:avLst/>
          </a:prstGeom>
          <a:noFill/>
        </p:spPr>
        <p:txBody>
          <a:bodyPr wrap="square" rtlCol="0">
            <a:spAutoFit/>
          </a:bodyPr>
          <a:lstStyle/>
          <a:p>
            <a:r>
              <a:rPr lang="en-US" sz="2000" dirty="0" smtClean="0">
                <a:latin typeface="Tahoma" panose="020B0604030504040204" pitchFamily="34" charset="0"/>
                <a:ea typeface="Tahoma" panose="020B0604030504040204" pitchFamily="34" charset="0"/>
                <a:cs typeface="Tahoma" panose="020B0604030504040204" pitchFamily="34" charset="0"/>
              </a:rPr>
              <a:t>“</a:t>
            </a:r>
            <a:r>
              <a:rPr lang="en-US" sz="2000" dirty="0">
                <a:latin typeface="Tahoma" panose="020B0604030504040204" pitchFamily="34" charset="0"/>
                <a:ea typeface="Tahoma" panose="020B0604030504040204" pitchFamily="34" charset="0"/>
                <a:cs typeface="Tahoma" panose="020B0604030504040204" pitchFamily="34" charset="0"/>
              </a:rPr>
              <a:t>Researchers find no evidence of an overall reduction in the world’s consumption of materials.” </a:t>
            </a:r>
            <a:endParaRPr lang="en-US" sz="2000" dirty="0" smtClean="0">
              <a:latin typeface="Tahoma" panose="020B0604030504040204" pitchFamily="34" charset="0"/>
              <a:ea typeface="Tahoma" panose="020B0604030504040204" pitchFamily="34" charset="0"/>
              <a:cs typeface="Tahoma" panose="020B0604030504040204" pitchFamily="34" charset="0"/>
            </a:endParaRPr>
          </a:p>
          <a:p>
            <a:pPr algn="r"/>
            <a:r>
              <a:rPr lang="en-US" sz="2000" dirty="0" smtClean="0">
                <a:latin typeface="Tahoma" panose="020B0604030504040204" pitchFamily="34" charset="0"/>
                <a:ea typeface="Tahoma" panose="020B0604030504040204" pitchFamily="34" charset="0"/>
                <a:cs typeface="Tahoma" panose="020B0604030504040204" pitchFamily="34" charset="0"/>
              </a:rPr>
              <a:t>MIT</a:t>
            </a:r>
            <a:r>
              <a:rPr lang="en-US" sz="2000" dirty="0">
                <a:latin typeface="Tahoma" panose="020B0604030504040204" pitchFamily="34" charset="0"/>
                <a:ea typeface="Tahoma" panose="020B0604030504040204" pitchFamily="34" charset="0"/>
                <a:cs typeface="Tahoma" panose="020B0604030504040204" pitchFamily="34" charset="0"/>
              </a:rPr>
              <a:t>, </a:t>
            </a:r>
            <a:r>
              <a:rPr lang="en-US" dirty="0">
                <a:latin typeface="Tahoma" panose="020B0604030504040204" pitchFamily="34" charset="0"/>
                <a:ea typeface="Tahoma" panose="020B0604030504040204" pitchFamily="34" charset="0"/>
                <a:cs typeface="Tahoma" panose="020B0604030504040204" pitchFamily="34" charset="0"/>
              </a:rPr>
              <a:t>January 2017</a:t>
            </a:r>
            <a:endParaRPr lang="en-GB" sz="2000" dirty="0">
              <a:latin typeface="Tahoma" panose="020B0604030504040204" pitchFamily="34" charset="0"/>
              <a:ea typeface="Tahoma" panose="020B0604030504040204" pitchFamily="34" charset="0"/>
              <a:cs typeface="Tahoma" panose="020B0604030504040204" pitchFamily="34" charset="0"/>
            </a:endParaRPr>
          </a:p>
          <a:p>
            <a:endParaRPr lang="en-GB" sz="2400" dirty="0">
              <a:latin typeface="Tahoma" panose="020B0604030504040204" pitchFamily="34" charset="0"/>
              <a:ea typeface="Tahoma" panose="020B0604030504040204" pitchFamily="34" charset="0"/>
              <a:cs typeface="Tahoma" panose="020B0604030504040204" pitchFamily="34" charset="0"/>
            </a:endParaRPr>
          </a:p>
        </p:txBody>
      </p:sp>
      <p:pic>
        <p:nvPicPr>
          <p:cNvPr id="6" name="Picture 6" descr="An MIT-led study finds that technological advances alone will not bring about dematerialization, or the reduction of the amount of materials needed to produce goods and services.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8762" y="2269654"/>
            <a:ext cx="8776526" cy="4282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31461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6089</TotalTime>
  <Words>1341</Words>
  <Application>Microsoft Office PowerPoint</Application>
  <PresentationFormat>Widescreen</PresentationFormat>
  <Paragraphs>130</Paragraphs>
  <Slides>27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Calibri Light</vt:lpstr>
      <vt:lpstr>Georgia</vt:lpstr>
      <vt:lpstr>Neue Plak Narrow Black</vt:lpstr>
      <vt:lpstr>Tahoma</vt:lpstr>
      <vt:lpstr>Office Theme</vt:lpstr>
      <vt:lpstr>PowerPoint Presentation</vt:lpstr>
      <vt:lpstr>Environmental elephant in the room, but elephant traps…</vt:lpstr>
      <vt:lpstr>Population shaming &amp; shamers:</vt:lpstr>
      <vt:lpstr>PowerPoint Presentation</vt:lpstr>
      <vt:lpstr>Consumption: where greatest per capita</vt:lpstr>
      <vt:lpstr>Climate Change: historic, current drivers</vt:lpstr>
      <vt:lpstr>Population growth: where highest?</vt:lpstr>
      <vt:lpstr>PowerPoint Presentation</vt:lpstr>
      <vt:lpstr>PowerPoint Presentation</vt:lpstr>
      <vt:lpstr>PowerPoint Presentation</vt:lpstr>
      <vt:lpstr>PowerPoint Presentation</vt:lpstr>
      <vt:lpstr>PowerPoint Presentation</vt:lpstr>
      <vt:lpstr>Partnerships: Global Voices</vt:lpstr>
      <vt:lpstr>UK: FP unmet need, lack of access</vt:lpstr>
      <vt:lpstr>PowerPoint Presentation</vt:lpstr>
      <vt:lpstr>PowerPoint Presentation</vt:lpstr>
      <vt:lpstr> </vt:lpstr>
      <vt:lpstr>PowerPoint Presentation</vt:lpstr>
      <vt:lpstr>Food Security: 56% food gap by 2050</vt:lpstr>
      <vt:lpstr>PowerPoint Presentation</vt:lpstr>
      <vt:lpstr>9.7bn by 2050: ‘substantial efforts to make it possible’ (UN)</vt:lpstr>
      <vt:lpstr>PowerPoint Presentation</vt:lpstr>
      <vt:lpstr>Population Matters of people, of ‘stuff’, of other species…</vt:lpstr>
      <vt:lpstr>“Biological annihilation” </vt:lpstr>
      <vt:lpstr>Migration, refugees: PM’s principles, political realities…</vt:lpstr>
      <vt:lpstr>Legitimate voices at COP26</vt:lpstr>
      <vt:lpstr>Population Agenda = positive, ethical, choice-based solutions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dc:creator>
  <cp:lastModifiedBy>Robin Maynard</cp:lastModifiedBy>
  <cp:revision>241</cp:revision>
  <cp:lastPrinted>2021-06-09T11:37:00Z</cp:lastPrinted>
  <dcterms:created xsi:type="dcterms:W3CDTF">2019-03-13T15:40:47Z</dcterms:created>
  <dcterms:modified xsi:type="dcterms:W3CDTF">2022-05-27T14:54:59Z</dcterms:modified>
</cp:coreProperties>
</file>